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6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1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3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4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4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4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9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1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D4A1-A8F7-43EA-94D7-13008EFB5260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E69A-25EE-4BA6-B020-F74E47BB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3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28034" y="671603"/>
            <a:ext cx="10947042" cy="32564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деятельность учащихся в рамках дополнительного образования в контексте реализации ФГОС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69702" y="4250028"/>
            <a:ext cx="10693758" cy="217653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Гаркуша Ирина Н</a:t>
            </a:r>
            <a:r>
              <a:rPr lang="ru-RU" dirty="0" smtClean="0"/>
              <a:t>иколаевна</a:t>
            </a:r>
            <a:r>
              <a:rPr lang="ru-RU" dirty="0" smtClean="0"/>
              <a:t>, </a:t>
            </a:r>
            <a:r>
              <a:rPr lang="ru-RU" dirty="0" smtClean="0"/>
              <a:t>учитель </a:t>
            </a:r>
            <a:r>
              <a:rPr lang="ru-RU" dirty="0" smtClean="0"/>
              <a:t>английского языка,</a:t>
            </a:r>
          </a:p>
          <a:p>
            <a:pPr algn="r"/>
            <a:r>
              <a:rPr lang="ru-RU" dirty="0" smtClean="0"/>
              <a:t>Гаркуша Елена Н</a:t>
            </a:r>
            <a:r>
              <a:rPr lang="ru-RU" dirty="0" smtClean="0"/>
              <a:t>иколаевна</a:t>
            </a:r>
            <a:r>
              <a:rPr lang="ru-RU" dirty="0" smtClean="0"/>
              <a:t>, </a:t>
            </a:r>
            <a:r>
              <a:rPr lang="ru-RU" dirty="0" smtClean="0"/>
              <a:t>учитель </a:t>
            </a:r>
            <a:r>
              <a:rPr lang="ru-RU" dirty="0" smtClean="0"/>
              <a:t>английского языка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ГБОУ СОШ №135 Выборгского района </a:t>
            </a:r>
            <a:r>
              <a:rPr lang="ru-RU" dirty="0" smtClean="0"/>
              <a:t>Санкт-Петербурга</a:t>
            </a:r>
            <a:endParaRPr lang="ru-RU" dirty="0" smtClean="0"/>
          </a:p>
          <a:p>
            <a:r>
              <a:rPr lang="ru-RU" dirty="0" smtClean="0"/>
              <a:t>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74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5022" y="733778"/>
            <a:ext cx="98890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/>
              <a:t>Формирование умений  навыков самостоятельной исследовательской деятельности</a:t>
            </a:r>
          </a:p>
          <a:p>
            <a:pPr algn="ctr"/>
            <a:endParaRPr lang="ru-RU" sz="2800" b="1" dirty="0" smtClean="0"/>
          </a:p>
          <a:p>
            <a:pPr marL="285750" indent="-285750">
              <a:buFontTx/>
              <a:buChar char="-"/>
            </a:pPr>
            <a:r>
              <a:rPr lang="ru-RU" sz="3000" dirty="0" smtClean="0"/>
              <a:t>Умение формулировать проблему исследования</a:t>
            </a:r>
          </a:p>
          <a:p>
            <a:pPr marL="285750" indent="-285750">
              <a:buFontTx/>
              <a:buChar char="-"/>
            </a:pPr>
            <a:r>
              <a:rPr lang="ru-RU" sz="3000" dirty="0" smtClean="0"/>
              <a:t>Умение выдвигать гипотезу</a:t>
            </a:r>
          </a:p>
          <a:p>
            <a:pPr marL="285750" indent="-285750">
              <a:buFontTx/>
              <a:buChar char="-"/>
            </a:pPr>
            <a:r>
              <a:rPr lang="ru-RU" sz="3000" dirty="0" smtClean="0"/>
              <a:t>Формирование навыков сбора и оформления найденного материала</a:t>
            </a:r>
          </a:p>
          <a:p>
            <a:r>
              <a:rPr lang="ru-RU" sz="3000" dirty="0" smtClean="0"/>
              <a:t>-  Владение научными терминами по теме исследования</a:t>
            </a:r>
          </a:p>
          <a:p>
            <a:pPr marL="285750" indent="-285750">
              <a:buFontTx/>
              <a:buChar char="-"/>
            </a:pPr>
            <a:r>
              <a:rPr lang="ru-RU" sz="3000" dirty="0" smtClean="0"/>
              <a:t>Владение теоретическими знаниями по теме своей работы</a:t>
            </a:r>
          </a:p>
          <a:p>
            <a:pPr marL="285750" indent="-285750">
              <a:buFontTx/>
              <a:buChar char="-"/>
            </a:pPr>
            <a:r>
              <a:rPr lang="ru-RU" sz="3000" dirty="0" smtClean="0"/>
              <a:t>Умение оформлять доклад, исследовательскую работу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244" y="508000"/>
            <a:ext cx="114130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Планируемые результаты</a:t>
            </a:r>
          </a:p>
          <a:p>
            <a:pPr algn="ctr"/>
            <a:endParaRPr lang="ru-RU" b="1" dirty="0" smtClean="0"/>
          </a:p>
          <a:p>
            <a:r>
              <a:rPr lang="ru-RU" u="sng" dirty="0" smtClean="0"/>
              <a:t> В результате работы по программе курса учащиеся должны </a:t>
            </a:r>
            <a:r>
              <a:rPr lang="ru-RU" b="1" u="sng" dirty="0" smtClean="0"/>
              <a:t>знать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- Основные этапы организации проектно-исследовательской деятельности</a:t>
            </a:r>
          </a:p>
          <a:p>
            <a:r>
              <a:rPr lang="ru-RU" dirty="0" smtClean="0"/>
              <a:t>- Понятия цели, задачи, объекта</a:t>
            </a:r>
            <a:r>
              <a:rPr lang="ru-RU" dirty="0"/>
              <a:t> </a:t>
            </a:r>
            <a:r>
              <a:rPr lang="ru-RU" dirty="0" smtClean="0"/>
              <a:t>и гипотезы исследования</a:t>
            </a:r>
          </a:p>
          <a:p>
            <a:r>
              <a:rPr lang="ru-RU" dirty="0" smtClean="0"/>
              <a:t>- Основные источники информации</a:t>
            </a:r>
          </a:p>
          <a:p>
            <a:r>
              <a:rPr lang="ru-RU" dirty="0" smtClean="0"/>
              <a:t>- Основные </a:t>
            </a:r>
            <a:r>
              <a:rPr lang="ru-RU" smtClean="0"/>
              <a:t>методы исследовательской деятельности</a:t>
            </a:r>
            <a:endParaRPr lang="ru-RU" dirty="0" smtClean="0"/>
          </a:p>
          <a:p>
            <a:r>
              <a:rPr lang="ru-RU" dirty="0" smtClean="0"/>
              <a:t>- Способы познания окружающего мира</a:t>
            </a:r>
          </a:p>
          <a:p>
            <a:endParaRPr lang="ru-RU" dirty="0" smtClean="0"/>
          </a:p>
          <a:p>
            <a:r>
              <a:rPr lang="ru-RU" u="sng" dirty="0" smtClean="0"/>
              <a:t>В результате работы по программе курса учащиеся должны </a:t>
            </a:r>
            <a:r>
              <a:rPr lang="ru-RU" b="1" u="sng" dirty="0" smtClean="0"/>
              <a:t>уметь</a:t>
            </a:r>
            <a:r>
              <a:rPr lang="ru-RU" u="sng" dirty="0" smtClean="0"/>
              <a:t>:</a:t>
            </a:r>
          </a:p>
          <a:p>
            <a:endParaRPr lang="ru-RU" u="sng" dirty="0" smtClean="0"/>
          </a:p>
          <a:p>
            <a:r>
              <a:rPr lang="ru-RU" dirty="0" smtClean="0"/>
              <a:t>- Выделять объект исследования</a:t>
            </a:r>
          </a:p>
          <a:p>
            <a:r>
              <a:rPr lang="ru-RU" dirty="0" smtClean="0"/>
              <a:t>- Разделять учебно-исследовательскую деятельность на этапы</a:t>
            </a:r>
          </a:p>
          <a:p>
            <a:r>
              <a:rPr lang="ru-RU" dirty="0" smtClean="0"/>
              <a:t>- Выдвигать гипотезы и осуществлять их проверку</a:t>
            </a:r>
          </a:p>
          <a:p>
            <a:r>
              <a:rPr lang="ru-RU" dirty="0" smtClean="0"/>
              <a:t>- Анализировать, сравнивать, обобщать, выделять главное, формулировать выводы, выявлять закономерности</a:t>
            </a:r>
          </a:p>
          <a:p>
            <a:r>
              <a:rPr lang="ru-RU" dirty="0" smtClean="0"/>
              <a:t>- Работать с различными источниками информации</a:t>
            </a:r>
          </a:p>
          <a:p>
            <a:r>
              <a:rPr lang="ru-RU" dirty="0" smtClean="0"/>
              <a:t>- Планировать и организовывать исследовательскую деятельность, представлять ее результаты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89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9729" y="508000"/>
            <a:ext cx="296292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Содержание программы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8814"/>
              </p:ext>
            </p:extLst>
          </p:nvPr>
        </p:nvGraphicFramePr>
        <p:xfrm>
          <a:off x="632179" y="1411111"/>
          <a:ext cx="10961510" cy="43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5372"/>
                <a:gridCol w="5846138"/>
              </a:tblGrid>
              <a:tr h="38006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Теоретический блок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921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Понятие проекта, проблемы и гипотезы. Объект исследования.</a:t>
                      </a:r>
                    </a:p>
                    <a:p>
                      <a:pPr algn="ctr"/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 такое проект. Понятие о проблеме. Упражнение в выявлении проблемы и изменении собственной точки зрения. Игра «Посмотри на мир чужими глазами». Понятие о гипотезе. Значение гипотезы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исследовательской работе.  Вопрос и ответ. Упражнения на обстоятельства и упражнения, предполагающие обратные действия. Игра «Найди причину».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Понятия: проблема, объект исследования, гипотеза, вопрос, ответ.</a:t>
                      </a:r>
                      <a:endParaRPr lang="ru-RU" sz="1600" dirty="0"/>
                    </a:p>
                  </a:txBody>
                  <a:tcPr/>
                </a:tc>
              </a:tr>
              <a:tr h="380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темы исследования.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Цели и задачи исследования.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выбора темы исследования. Отличие цели от задач.  Постановка цели исследования по выбранной теме. Определение задач    для достижения поставленной цели.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Соответствие цели и задач теме исследования. Сущность изучаемого процесса, его главные свойства, особенности. Основные стадии, этапы исследования.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64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10625"/>
              </p:ext>
            </p:extLst>
          </p:nvPr>
        </p:nvGraphicFramePr>
        <p:xfrm>
          <a:off x="349956" y="643466"/>
          <a:ext cx="11616266" cy="55992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08133"/>
                <a:gridCol w="5808133"/>
              </a:tblGrid>
              <a:tr h="5599290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Методы исследования. Мыслительные операции.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материала для исследования.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Эксперимент. Наблюдение. Анкетирование. Анализ, синтез, сравнение, обобщение, выводы.  Знакомство с наблюдением как методом исследования. Сфера наблюдения в научных исследованиях. Информация об открытиях, сделанных на основе наблюдений. </a:t>
                      </a:r>
                    </a:p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Практические задания: “Назови все особенности предмета”, “Нарисуй в точности предмет”.</a:t>
                      </a:r>
                    </a:p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Понятия: эксперимент, экспериментирование, анкетирование, анализ, синтез.</a:t>
                      </a: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 такое исследовательский поиск. Способы фиксации получаемых сведений. </a:t>
                      </a: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Понятия: исследовательский поиск, методы исследования.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0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57975"/>
              </p:ext>
            </p:extLst>
          </p:nvPr>
        </p:nvGraphicFramePr>
        <p:xfrm>
          <a:off x="293508" y="1207911"/>
          <a:ext cx="11424358" cy="326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2179"/>
                <a:gridCol w="5712179"/>
              </a:tblGrid>
              <a:tr h="571217">
                <a:tc>
                  <a:txBody>
                    <a:bodyPr/>
                    <a:lstStyle/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и синтез. Суждения, умозаключения, выводы . Обобщение полученных данных.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Мыслительные  операции, необходимые для учебно-исследовательской деятельности: анализ, синтез, сравнение, обобщение, суждения, умозаключения, выводы.</a:t>
                      </a: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Практическое занятие,  направленное на развитие умений анализировать свои действия и делать выводы.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 такое обобщение. Приемы обобщения. Выбор главного. Последовательность изложения.</a:t>
                      </a: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Практические задания: “Учимся анализировать”, “Учимся выделять главное”, “Расположи материал в определенной последовательности”.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Понятия: Анализ, синтез, обобщение, главное, второстепенное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06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710"/>
              </p:ext>
            </p:extLst>
          </p:nvPr>
        </p:nvGraphicFramePr>
        <p:xfrm>
          <a:off x="270933" y="101600"/>
          <a:ext cx="11661422" cy="618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911"/>
                <a:gridCol w="6897511"/>
              </a:tblGrid>
              <a:tr h="3881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Практический блок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62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проектов. Планирование работы. Критерии оформления и оценивания проектов.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проектов. Составление плана работы над проектами. Определение  предмета  и методов исследования в работе над проектом</a:t>
                      </a:r>
                      <a:endParaRPr lang="ru-RU" sz="1600" dirty="0"/>
                    </a:p>
                  </a:txBody>
                  <a:tcPr/>
                </a:tc>
              </a:tr>
              <a:tr h="63305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анкетированию, социальному опросу, интервьюированию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Составление анкет, опросов. Проведение интервью в группах.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29997">
                <a:tc>
                  <a:txBody>
                    <a:bodyPr/>
                    <a:lstStyle/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в информационными источниками. Отбор материала и составление списка литературы по теме исследования.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литературы по теме исследования. Выбор необходимой литературы по теме проекта. Отбор материала для исследования.</a:t>
                      </a:r>
                      <a:endParaRPr lang="ru-RU" sz="1600" dirty="0"/>
                    </a:p>
                  </a:txBody>
                  <a:tcPr/>
                </a:tc>
              </a:tr>
              <a:tr h="5673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отобранным материалом. Написание текста исследования.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отобранного материала.  Составление текста работы.</a:t>
                      </a:r>
                      <a:endParaRPr lang="ru-RU" sz="1600" dirty="0"/>
                    </a:p>
                  </a:txBody>
                  <a:tcPr/>
                </a:tc>
              </a:tr>
              <a:tr h="8062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в компьютерном классе. Обобщение полученных данных Оформление презентации.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на компьютере –  структурирование материала, создание презентации. Оформление проектной работы.</a:t>
                      </a:r>
                      <a:endParaRPr lang="ru-RU" dirty="0"/>
                    </a:p>
                  </a:txBody>
                  <a:tcPr/>
                </a:tc>
              </a:tr>
              <a:tr h="1923065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к защите проектных работ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защита работы.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правильно спланировать сообщение о своем исследовании. Как выделить главное и второстепенное. Культура выступления: соблюдение правил этикета, ответы на вопросы, заключительное слово.  Знакомство с памяткой «Как подготовиться к публичному выступлению».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Оценка.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Коллективное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обсуждение проблем: “Что такое защита”, “Как правильно делать доклад”, “Как отвечать на вопросы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”.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9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564" y="114304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b="1" dirty="0" smtClean="0"/>
              <a:t>Системно-деятельностный подход в рамках ФГОС: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 формирование готовности к саморазвитию и непрерывному образованию;</a:t>
            </a:r>
          </a:p>
          <a:p>
            <a:r>
              <a:rPr lang="ru-RU" dirty="0"/>
              <a:t>а</a:t>
            </a:r>
            <a:r>
              <a:rPr lang="ru-RU" dirty="0" smtClean="0"/>
              <a:t>ктивная учебно-познавательная деятельность</a:t>
            </a:r>
          </a:p>
          <a:p>
            <a:r>
              <a:rPr lang="ru-RU" dirty="0"/>
              <a:t>п</a:t>
            </a:r>
            <a:r>
              <a:rPr lang="ru-RU" dirty="0" smtClean="0"/>
              <a:t>остроение образовательного процесса с учетом индивидуальных особенностей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1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322" y="347730"/>
            <a:ext cx="10515600" cy="5847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Требования ФГОС к организации внеурочной деятельности)</a:t>
            </a:r>
          </a:p>
          <a:p>
            <a:pPr marL="0" indent="0" algn="ctr">
              <a:buNone/>
            </a:pPr>
            <a:endParaRPr lang="ru-RU" sz="1000" b="1" dirty="0" smtClean="0"/>
          </a:p>
          <a:p>
            <a:r>
              <a:rPr lang="ru-RU" dirty="0" smtClean="0"/>
              <a:t>Включение внеурочной деятельности в вариативную часть </a:t>
            </a:r>
            <a:r>
              <a:rPr lang="ru-RU" dirty="0" err="1" smtClean="0"/>
              <a:t>БУПа</a:t>
            </a:r>
            <a:r>
              <a:rPr lang="ru-RU" dirty="0" smtClean="0"/>
              <a:t> ОУ (10 часов в неделю);</a:t>
            </a:r>
          </a:p>
          <a:p>
            <a:r>
              <a:rPr lang="ru-RU" dirty="0" smtClean="0"/>
              <a:t>Самостоятельность ОУ в определении направлений внеурочной деятельности;</a:t>
            </a:r>
          </a:p>
          <a:p>
            <a:r>
              <a:rPr lang="ru-RU" dirty="0" smtClean="0"/>
              <a:t>Время, отводимое на внеурочную деятельность, не входит в предельно допустимую нагрузку обучающихся;</a:t>
            </a:r>
          </a:p>
          <a:p>
            <a:r>
              <a:rPr lang="ru-RU" dirty="0" smtClean="0"/>
              <a:t>Чередование урочной и внеурочной деятельности определяется ОУ при согласовании с родителями обучающихся;</a:t>
            </a:r>
          </a:p>
          <a:p>
            <a:r>
              <a:rPr lang="ru-RU" dirty="0" smtClean="0"/>
              <a:t>Внеурочная деятельность ориентирована на реализацию ФГОС и достижение воспитательных результатов;</a:t>
            </a:r>
          </a:p>
          <a:p>
            <a:r>
              <a:rPr lang="ru-RU" dirty="0" smtClean="0"/>
              <a:t>Наполняемость групп  - от 15 учащихся (8-10 для </a:t>
            </a:r>
            <a:r>
              <a:rPr lang="ru-RU" dirty="0" err="1" smtClean="0"/>
              <a:t>иностр.языков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4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54362"/>
              </p:ext>
            </p:extLst>
          </p:nvPr>
        </p:nvGraphicFramePr>
        <p:xfrm>
          <a:off x="759853" y="563495"/>
          <a:ext cx="10805375" cy="528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4"/>
                <a:gridCol w="3499280"/>
                <a:gridCol w="3505646"/>
                <a:gridCol w="78455"/>
              </a:tblGrid>
              <a:tr h="685755">
                <a:tc grid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800" b="1" dirty="0" smtClean="0"/>
                        <a:t>Основные направления внеурочной деятельности по ФГОС :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Направле­ния развития личности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</a:rPr>
                        <a:t>Направления внеурочной деятельности</a:t>
                      </a: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СПОРТИВНО-ОЗДОРОВИТЕЛЬНОЕ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Спортивно- оздоровительное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1905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Военно- патриотическое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48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ДУХОВНО- НРАВСТ­ВЕННОЕ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Художественно- эстетическое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Научно- познавательное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Общественно- полезная деятельность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Военно- патриотическое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Проектная деятельность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R="19050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СОЦИАЛЬ-НОЕ</a:t>
                      </a:r>
                      <a:endParaRPr lang="ru-RU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905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Общественно- полезная деятельность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1905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Проектная дея­тельность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ОБЩЕИН­ТЕЛЛЕК­ТУАЛЬНОЕ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Научно- познавательное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Проблемно- ценностное общение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920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ОБЩЕ- КУЛЬТУР­НОЕ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Художественно- эстетическое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Духовно-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нравственное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88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87286"/>
            <a:ext cx="11771290" cy="6334327"/>
          </a:xfrm>
        </p:spPr>
      </p:pic>
    </p:spTree>
    <p:extLst>
      <p:ext uri="{BB962C8B-B14F-4D97-AF65-F5344CB8AC3E}">
        <p14:creationId xmlns:p14="http://schemas.microsoft.com/office/powerpoint/2010/main" val="94205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Важнейшие умения учащихся, формируемые в рамках работы над исследовательскими проектами: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59" y="2415802"/>
            <a:ext cx="2895063" cy="2605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87963" y="1733422"/>
            <a:ext cx="72341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Самостоятельность и самоопределение при поиске новых знаний;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Умение отбирать, анализировать, сопоставлять информацию;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Умение делать выводы и заключения;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Умение отбирать языковые средства, адекватные обсуждаемой </a:t>
            </a:r>
            <a:r>
              <a:rPr lang="ru-RU" sz="2800" dirty="0" smtClean="0"/>
              <a:t>проблеме;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Умение ясно, логично и точно излагать свою точку зрения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197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Отличие процедуры и результатов исследовательской деятельности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697770"/>
              </p:ext>
            </p:extLst>
          </p:nvPr>
        </p:nvGraphicFramePr>
        <p:xfrm>
          <a:off x="515154" y="1361985"/>
          <a:ext cx="1129477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7386"/>
                <a:gridCol w="56473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Научное исследование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Учебное исследование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 работы – научное открытие, не подготовленное специальным содержанием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Ученик и педагог совместно отбирают учебное содержание, обуславливающее открытие учащегося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 предполагаем, но не известен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 исследование определен заранее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</a:t>
                      </a:r>
                      <a:r>
                        <a:rPr lang="ru-RU" sz="2400" baseline="0" dirty="0" smtClean="0"/>
                        <a:t> исследования изменяет представление о объекте ученого мира, т.е. важен для всего общества (исследование = работа)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 исследования представляет интерес для учащегося, т.к.</a:t>
                      </a:r>
                      <a:r>
                        <a:rPr lang="ru-RU" sz="2400" baseline="0" dirty="0" smtClean="0"/>
                        <a:t> отражает его успехи в исследовательской деятельности (исследование = игра)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Временные рамки достижения результата не определены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Открытие</a:t>
                      </a:r>
                      <a:r>
                        <a:rPr lang="ru-RU" sz="2400" baseline="0" dirty="0" smtClean="0"/>
                        <a:t> учащегося ограничено во времени рамками учебного процесса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4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087" y="541867"/>
            <a:ext cx="11139311" cy="2107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Программа внеурочной деятельности по английскому языку по теме </a:t>
            </a:r>
            <a:br>
              <a:rPr lang="ru-RU" b="1" dirty="0" smtClean="0"/>
            </a:br>
            <a:r>
              <a:rPr lang="ru-RU" b="1" dirty="0" smtClean="0"/>
              <a:t>«Проектно-исследовательская деятельность» для 5 класса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25688" y="3887584"/>
            <a:ext cx="10428111" cy="1621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Цель</a:t>
            </a:r>
          </a:p>
          <a:p>
            <a:pPr marL="0" indent="0" algn="ctr">
              <a:buNone/>
            </a:pPr>
            <a:r>
              <a:rPr lang="ru-RU" dirty="0" smtClean="0"/>
              <a:t>Создание условий для успешного освоения учениками основ исследовательской деятельности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8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912" y="734254"/>
            <a:ext cx="10465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Задачи</a:t>
            </a:r>
          </a:p>
          <a:p>
            <a:r>
              <a:rPr lang="ru-RU" sz="2800" dirty="0" smtClean="0"/>
              <a:t>- Формирование представления об исследовании</a:t>
            </a:r>
          </a:p>
          <a:p>
            <a:r>
              <a:rPr lang="ru-RU" sz="2800" dirty="0" smtClean="0"/>
              <a:t>- Обучение специальным знаниям, необходимым для проведения самостоятельных исследований</a:t>
            </a:r>
          </a:p>
          <a:p>
            <a:r>
              <a:rPr lang="ru-RU" sz="2800" dirty="0" smtClean="0"/>
              <a:t>- Формирование и развитие умений и навыков исследовательского поиска</a:t>
            </a:r>
          </a:p>
          <a:p>
            <a:r>
              <a:rPr lang="ru-RU" sz="2800" dirty="0" smtClean="0"/>
              <a:t>- Развитие познавательных потребностей и творческих способностей учащихся</a:t>
            </a:r>
          </a:p>
          <a:p>
            <a:r>
              <a:rPr lang="ru-RU" sz="2800" dirty="0" smtClean="0"/>
              <a:t>- Формирование навыков работы с информацией</a:t>
            </a:r>
          </a:p>
          <a:p>
            <a:r>
              <a:rPr lang="ru-RU" sz="2800" dirty="0" smtClean="0"/>
              <a:t>- Формирование умения оценивать свои возможности, осознавать интересы и делать осознанный выбор</a:t>
            </a:r>
          </a:p>
          <a:p>
            <a:r>
              <a:rPr lang="ru-RU" sz="2800" dirty="0" smtClean="0"/>
              <a:t>- Развитие коммуникативных навыков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8811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339</TotalTime>
  <Words>1083</Words>
  <Application>Microsoft Office PowerPoint</Application>
  <PresentationFormat>Широкоэкранный</PresentationFormat>
  <Paragraphs>145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Исследовательская деятельность учащихся в рамках дополнительного образования в контексте реализации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Отличие процедуры и результатов исследовательской деятельности</vt:lpstr>
      <vt:lpstr>Программа внеурочной деятельности по английскому языку по теме  «Проектно-исследовательская деятельность» для 5 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внеурочной деятельности по английскому языку по теме «Проектно-исследовательская деятельность» для 5 класса</dc:title>
  <dc:creator>Windows User</dc:creator>
  <cp:lastModifiedBy>User</cp:lastModifiedBy>
  <cp:revision>24</cp:revision>
  <dcterms:created xsi:type="dcterms:W3CDTF">2016-04-03T11:37:09Z</dcterms:created>
  <dcterms:modified xsi:type="dcterms:W3CDTF">2016-06-13T17:18:27Z</dcterms:modified>
</cp:coreProperties>
</file>