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5AF8AC-D9E3-4F07-B53A-E71893969BF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464713-86F0-4C8B-9756-53B87CB8F1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35" y="2060848"/>
            <a:ext cx="86292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Годовой перспективный план </a:t>
            </a:r>
          </a:p>
          <a:p>
            <a:pPr algn="ctr"/>
            <a:r>
              <a:rPr lang="ru-RU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педагога-психолога</a:t>
            </a:r>
            <a:endParaRPr lang="ru-RU" sz="4800" b="1" dirty="0">
              <a:ln>
                <a:solidFill>
                  <a:schemeClr val="tx2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66267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УТВЕРЖДАЮ            </a:t>
            </a:r>
          </a:p>
          <a:p>
            <a:r>
              <a:rPr lang="ru-RU" dirty="0" smtClean="0"/>
              <a:t>                                                                                                                                                        Заведующая ГДОУ д/c №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Перспективный план работы на </a:t>
            </a:r>
            <a:r>
              <a:rPr lang="ru-RU" dirty="0" smtClean="0"/>
              <a:t>20</a:t>
            </a:r>
            <a:r>
              <a:rPr lang="en-US" dirty="0" smtClean="0"/>
              <a:t>__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20</a:t>
            </a:r>
            <a:r>
              <a:rPr lang="en-US" dirty="0" smtClean="0"/>
              <a:t>__</a:t>
            </a:r>
            <a:r>
              <a:rPr lang="ru-RU" dirty="0" smtClean="0"/>
              <a:t> </a:t>
            </a:r>
            <a:r>
              <a:rPr lang="ru-RU" dirty="0" smtClean="0"/>
              <a:t>учебный год</a:t>
            </a:r>
          </a:p>
          <a:p>
            <a:pPr algn="ctr"/>
            <a:r>
              <a:rPr lang="ru-RU" dirty="0" smtClean="0"/>
              <a:t>педагога – психолога ГБДОУ детский сад </a:t>
            </a:r>
            <a:r>
              <a:rPr lang="ru-RU" dirty="0" smtClean="0"/>
              <a:t>№</a:t>
            </a:r>
            <a:r>
              <a:rPr lang="en-US" dirty="0" smtClean="0"/>
              <a:t>__</a:t>
            </a:r>
            <a:r>
              <a:rPr lang="ru-RU" dirty="0" smtClean="0"/>
              <a:t>  </a:t>
            </a:r>
            <a:r>
              <a:rPr lang="ru-RU" dirty="0" smtClean="0"/>
              <a:t>Выборгского района 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6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03727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ДИАГНОСТИЧЕСКИЙ     БЛОК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3292" y="2642959"/>
            <a:ext cx="83044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КОРРЕКЦИОННО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-  РАЗВИВАЮЩИЙ   БЛОК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426555"/>
            <a:ext cx="5128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КОНСУЛЬТАТИВНЫЙ      БЛОК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402" y="4272374"/>
            <a:ext cx="8831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ПРОФИЛАКТИЧЕСКО - ПРОСВЕТИТЕЛЬСКИЙ  БЛОК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3292" y="5179748"/>
            <a:ext cx="84863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ОРГАНИЗАЦИОННО – МЕТОДИЧЕСКИЙ БЛОК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1256" y="692696"/>
            <a:ext cx="2754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n w="0"/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БЛОКИ:</a:t>
            </a:r>
            <a:endParaRPr lang="ru-RU" sz="5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42658"/>
              </p:ext>
            </p:extLst>
          </p:nvPr>
        </p:nvGraphicFramePr>
        <p:xfrm>
          <a:off x="179512" y="161926"/>
          <a:ext cx="8784977" cy="6309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59"/>
                <a:gridCol w="1703684"/>
                <a:gridCol w="2786765"/>
                <a:gridCol w="2322392"/>
                <a:gridCol w="936104"/>
                <a:gridCol w="648073"/>
              </a:tblGrid>
              <a:tr h="940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формы работы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Используемые методики (методы), программы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4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Адресат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</a:tr>
              <a:tr h="241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                               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ДИАГНОСТИЧЕСКИЙ     БЛОК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8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Обследование адаптационного периода детей дошкольного возраста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Анкетирование родителей. Заполнение воспитателями адаптационных листов, анкет. Обработка адаптационных листов, анкет по критериям разработанным институтом педиатрии (Диагностика в детском саду. Ростов н/ Д: 2004). 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Определение уровня адаптации детей. Рекомендации родителя, воспитателям.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гр. </a:t>
                      </a:r>
                      <a:endParaRPr lang="ru-RU" dirty="0"/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</a:tr>
              <a:tr h="1316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Обследование в группах уровня психического развития детей.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Скрининговая диагностика развития психических функций детей 4 – 7 лет (Коноплева О.В., Меньшутина А. Ю, Спб., 1998).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Изучения уровня развития психических функций детей.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Выявление проблемных зон и трудностей детей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гр. </a:t>
                      </a:r>
                      <a:endParaRPr lang="ru-RU" dirty="0"/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Сентябрь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</a:tr>
              <a:tr h="17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1.3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Текущая диагностика, тестирование, анкетирование детей, родителей,  педагогов по запросу.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Использования различных диагностических методик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Пояснение запроса.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по </a:t>
                      </a:r>
                      <a:r>
                        <a:rPr lang="ru-RU" sz="1400" dirty="0">
                          <a:effectLst/>
                        </a:rPr>
                        <a:t>запросу.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Май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165" marR="2016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90875" y="161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22589"/>
              </p:ext>
            </p:extLst>
          </p:nvPr>
        </p:nvGraphicFramePr>
        <p:xfrm>
          <a:off x="107504" y="548680"/>
          <a:ext cx="8892482" cy="5618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5723"/>
                <a:gridCol w="1391239"/>
                <a:gridCol w="2694246"/>
                <a:gridCol w="2093081"/>
                <a:gridCol w="864096"/>
                <a:gridCol w="864097"/>
              </a:tblGrid>
              <a:tr h="680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формы работы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Используемые методики (методы), программы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4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Адресат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</a:tr>
              <a:tr h="583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      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</a:t>
                      </a: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КОРРЕКЦИОННО -  РАЗВИВАЮЩИЙ   БЛОК.    </a:t>
                      </a:r>
                      <a:endParaRPr lang="ru-RU" sz="1600" b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  </a:t>
                      </a:r>
                      <a:endParaRPr lang="ru-RU" sz="16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6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2.1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Подгрупповая работа, работа в малых группах: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Программа развития коммуникативных умений детей дошкольного возраста.  Составлена по </a:t>
                      </a:r>
                      <a:r>
                        <a:rPr lang="ru-RU" sz="1200" dirty="0" err="1">
                          <a:effectLst/>
                        </a:rPr>
                        <a:t>коррекционно</a:t>
                      </a:r>
                      <a:r>
                        <a:rPr lang="ru-RU" sz="1200" dirty="0">
                          <a:effectLst/>
                        </a:rPr>
                        <a:t> – развивающим программам Кряжевой Н.Л, </a:t>
                      </a:r>
                      <a:r>
                        <a:rPr lang="ru-RU" sz="1200" dirty="0" err="1">
                          <a:effectLst/>
                        </a:rPr>
                        <a:t>Слободяник</a:t>
                      </a:r>
                      <a:r>
                        <a:rPr lang="ru-RU" sz="1200" dirty="0">
                          <a:effectLst/>
                        </a:rPr>
                        <a:t> Н.П., </a:t>
                      </a:r>
                      <a:r>
                        <a:rPr lang="ru-RU" sz="1200" dirty="0" err="1">
                          <a:effectLst/>
                        </a:rPr>
                        <a:t>Калининой</a:t>
                      </a:r>
                      <a:r>
                        <a:rPr lang="ru-RU" sz="1200" dirty="0">
                          <a:effectLst/>
                        </a:rPr>
                        <a:t> Р. Р., </a:t>
                      </a:r>
                      <a:r>
                        <a:rPr lang="ru-RU" sz="1200" dirty="0" err="1">
                          <a:effectLst/>
                        </a:rPr>
                        <a:t>Филиповой</a:t>
                      </a:r>
                      <a:r>
                        <a:rPr lang="ru-RU" sz="1200" dirty="0">
                          <a:effectLst/>
                        </a:rPr>
                        <a:t> Ю. В., </a:t>
                      </a:r>
                      <a:r>
                        <a:rPr lang="ru-RU" sz="1200" dirty="0" err="1">
                          <a:effectLst/>
                        </a:rPr>
                        <a:t>Хухлаевой</a:t>
                      </a:r>
                      <a:r>
                        <a:rPr lang="ru-RU" sz="1200" dirty="0">
                          <a:effectLst/>
                        </a:rPr>
                        <a:t> О. В., Чистяковой М. И., Яковлевой Н.Г, </a:t>
                      </a:r>
                      <a:r>
                        <a:rPr lang="ru-RU" sz="1200" dirty="0" err="1">
                          <a:effectLst/>
                        </a:rPr>
                        <a:t>Пазухиной</a:t>
                      </a:r>
                      <a:r>
                        <a:rPr lang="ru-RU" sz="1200" dirty="0">
                          <a:effectLst/>
                        </a:rPr>
                        <a:t> И. А., Князевой О.Л., </a:t>
                      </a:r>
                      <a:r>
                        <a:rPr lang="ru-RU" sz="1200" dirty="0" err="1">
                          <a:effectLst/>
                        </a:rPr>
                        <a:t>Стеркиной</a:t>
                      </a:r>
                      <a:r>
                        <a:rPr lang="ru-RU" sz="1200" dirty="0">
                          <a:effectLst/>
                        </a:rPr>
                        <a:t> Р.Б.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Составитель </a:t>
                      </a:r>
                      <a:r>
                        <a:rPr lang="ru-RU" sz="1200" dirty="0" err="1">
                          <a:effectLst/>
                        </a:rPr>
                        <a:t>пеадагог</a:t>
                      </a:r>
                      <a:r>
                        <a:rPr lang="ru-RU" sz="1200" dirty="0">
                          <a:effectLst/>
                        </a:rPr>
                        <a:t> – психолог 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Блок 1. Развитие социальных эмоций.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Блок 1. Развитие социальной уверенности. Формирование положительной Я – концепции.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Формирование чувства принадлежности к группе;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ознакомление детей со способами эффективного общения со сверстниками и взрослыми,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освоение в игровой форме приемов общения, привить желание пользоваться ими в повседневной жизни;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развитие навыков </a:t>
                      </a:r>
                      <a:r>
                        <a:rPr lang="ru-RU" sz="1200" dirty="0" err="1" smtClean="0">
                          <a:effectLst/>
                        </a:rPr>
                        <a:t>саморегуляции</a:t>
                      </a:r>
                      <a:r>
                        <a:rPr lang="ru-RU" sz="1200" dirty="0" smtClean="0">
                          <a:effectLst/>
                        </a:rPr>
                        <a:t> эмоционального состояния;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развитие внимания, памяти,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мышления, воображения, речи;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Гр. №</a:t>
                      </a:r>
                      <a:endParaRPr lang="ru-RU" sz="1200" dirty="0"/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Октябрь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Декабрь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46928" marR="469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469447"/>
              </p:ext>
            </p:extLst>
          </p:nvPr>
        </p:nvGraphicFramePr>
        <p:xfrm>
          <a:off x="179512" y="260648"/>
          <a:ext cx="8856983" cy="590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584176"/>
                <a:gridCol w="2693787"/>
                <a:gridCol w="2202757"/>
                <a:gridCol w="864096"/>
                <a:gridCol w="1008111"/>
              </a:tblGrid>
              <a:tr h="1025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формы работы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Используемые методики (методы), программы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4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Адресат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</a:tr>
              <a:tr h="574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3.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ru-RU" sz="1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КОНСУЛЬТАТИВНЫЙ      БЛОК</a:t>
                      </a:r>
                      <a:endParaRPr lang="ru-RU" sz="18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5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3.1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Консультирование родителей по вопросам особенностей развития ребенка, по проблемам </a:t>
                      </a:r>
                      <a:r>
                        <a:rPr lang="ru-RU" sz="16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детско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 – родительских взаимоотношений, семейным проблемам, результатам готовности к школе. 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Индивидуальные  консультации для родителей по запросу, консультативные беседы (по итогам диагностики) по вопросам решение которых требует участия родителей.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Ориентация родителей на эффективный стиль межличностного взаимодействия с ребенком, на изменение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детско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 – родительских отношений и т. п. По проблеме.</a:t>
                      </a:r>
                      <a:endParaRPr lang="ru-RU" sz="16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Все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группы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тече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нии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1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28040"/>
              </p:ext>
            </p:extLst>
          </p:nvPr>
        </p:nvGraphicFramePr>
        <p:xfrm>
          <a:off x="251520" y="764704"/>
          <a:ext cx="8568949" cy="5328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4"/>
                <a:gridCol w="1440160"/>
                <a:gridCol w="2594846"/>
                <a:gridCol w="2013666"/>
                <a:gridCol w="936104"/>
                <a:gridCol w="1080119"/>
              </a:tblGrid>
              <a:tr h="934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формы работы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Используемые методики (методы), программы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4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Адресат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</a:tr>
              <a:tr h="347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4.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94" marR="60094" marT="0" marB="0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                </a:t>
                      </a:r>
                      <a:r>
                        <a:rPr lang="ru-RU" sz="1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ПРОФИЛАКТИЧЕСКО </a:t>
                      </a:r>
                      <a:r>
                        <a:rPr lang="ru-RU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- ПРОСВЕТИТЕЛЬСКИЙ  БЛОК</a:t>
                      </a:r>
                      <a:endParaRPr lang="ru-RU" sz="18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94" marR="600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94" marR="600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Выступление на родительских собраниях.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94" marR="600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Темы: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''Как помочь ребенку в период адаптации''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''Основные психологические особенности детей'' – памятка для родителей.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Ознакомление с формами работы с детьми ( программа, диагностика).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Подведение итогов работы за пол года. Анкета – отзыв.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Подведение итогов работы за год. Анкета – отзыв.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 другие темы по запросу учреждения.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94" marR="6009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Сориентировать родителей в имеющихся проблемах развития  ребенка, заинтересовать родителей в сотрудничестве со специалистами ДОУ с целью создания условий для полноценного развития ребенка. 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94" marR="600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группы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94" marR="600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Январь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94" marR="600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8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65956"/>
              </p:ext>
            </p:extLst>
          </p:nvPr>
        </p:nvGraphicFramePr>
        <p:xfrm>
          <a:off x="107504" y="188641"/>
          <a:ext cx="8856984" cy="6423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571"/>
                <a:gridCol w="1533540"/>
                <a:gridCol w="2905342"/>
                <a:gridCol w="2259677"/>
                <a:gridCol w="893141"/>
                <a:gridCol w="818713"/>
              </a:tblGrid>
              <a:tr h="837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формы работы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Используемые методики (методы), программы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4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Адресат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928" marR="46928" marT="0" marB="0"/>
                </a:tc>
              </a:tr>
              <a:tr h="696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5.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ОРГАНИЗАЦИОННО </a:t>
                      </a: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– МЕТОДИЧЕСКИЙ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БЛОК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Работа с персоналом ДОУ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Сообщения, консультации, семинары для педагогов в рамках </a:t>
                      </a:r>
                      <a:r>
                        <a:rPr lang="ru-RU" sz="1400" dirty="0" err="1">
                          <a:effectLst/>
                        </a:rPr>
                        <a:t>педчасов</a:t>
                      </a:r>
                      <a:r>
                        <a:rPr lang="ru-RU" sz="1400" dirty="0">
                          <a:effectLst/>
                        </a:rPr>
                        <a:t>, индивидуальной работы.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Тематика: психологические обследования детей, условия оптимизации воспитания и обучения, практические способы и приемы работы с семьями воспитанников  и другие по запросу дошкольного учреждения.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Обеспечение </a:t>
                      </a:r>
                      <a:r>
                        <a:rPr lang="ru-RU" sz="1400" dirty="0" err="1">
                          <a:effectLst/>
                        </a:rPr>
                        <a:t>психологизации</a:t>
                      </a:r>
                      <a:r>
                        <a:rPr lang="ru-RU" sz="1400" dirty="0">
                          <a:effectLst/>
                        </a:rPr>
                        <a:t> образовательного процесса с целью использования психологических знаний о работе.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</a:t>
                      </a:r>
                      <a:r>
                        <a:rPr lang="ru-RU" sz="1400" dirty="0" err="1" smtClean="0">
                          <a:effectLst/>
                        </a:rPr>
                        <a:t>теч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плану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метод.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работы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</a:tr>
              <a:tr h="1421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Работа по плану методического объединения психологов района. 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 и организация методических объединениях </a:t>
                      </a:r>
                      <a:r>
                        <a:rPr lang="ru-RU" sz="1400" dirty="0" err="1">
                          <a:effectLst/>
                        </a:rPr>
                        <a:t>педагогв</a:t>
                      </a:r>
                      <a:r>
                        <a:rPr lang="ru-RU" sz="1400" dirty="0">
                          <a:effectLst/>
                        </a:rPr>
                        <a:t> - психологов. Консультации с коллегами из района. Предоставление опыта работы на кустовом объединении, в городе.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Получение теоретических и практических знаний, обмен опытом.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</a:t>
                      </a:r>
                      <a:r>
                        <a:rPr lang="ru-RU" sz="1400" dirty="0" err="1" smtClean="0">
                          <a:effectLst/>
                        </a:rPr>
                        <a:t>теч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плану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МО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</a:tr>
              <a:tr h="80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Повышение квалификации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Курсы </a:t>
                      </a: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</a:t>
                      </a:r>
                      <a:r>
                        <a:rPr lang="ru-RU" sz="1400" dirty="0" err="1" smtClean="0">
                          <a:effectLst/>
                        </a:rPr>
                        <a:t>теч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0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rgbClr val="2F75FF"/>
      </a:dk1>
      <a:lt1>
        <a:srgbClr val="92D6F2"/>
      </a:lt1>
      <a:dk2>
        <a:srgbClr val="0070C0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CF5A1B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673</Words>
  <Application>Microsoft Office PowerPoint</Application>
  <PresentationFormat>Экран (4:3)</PresentationFormat>
  <Paragraphs>198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Viktor</cp:lastModifiedBy>
  <cp:revision>8</cp:revision>
  <dcterms:created xsi:type="dcterms:W3CDTF">2013-09-25T19:53:59Z</dcterms:created>
  <dcterms:modified xsi:type="dcterms:W3CDTF">2015-02-02T18:08:55Z</dcterms:modified>
</cp:coreProperties>
</file>