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66" r:id="rId3"/>
    <p:sldId id="283" r:id="rId4"/>
    <p:sldId id="258" r:id="rId5"/>
    <p:sldId id="257" r:id="rId6"/>
    <p:sldId id="263" r:id="rId7"/>
    <p:sldId id="259" r:id="rId8"/>
    <p:sldId id="265" r:id="rId9"/>
    <p:sldId id="260" r:id="rId10"/>
    <p:sldId id="282" r:id="rId11"/>
    <p:sldId id="267" r:id="rId12"/>
    <p:sldId id="268" r:id="rId13"/>
    <p:sldId id="269" r:id="rId14"/>
    <p:sldId id="270" r:id="rId15"/>
    <p:sldId id="273" r:id="rId16"/>
    <p:sldId id="274" r:id="rId17"/>
    <p:sldId id="275" r:id="rId18"/>
    <p:sldId id="264" r:id="rId19"/>
    <p:sldId id="261" r:id="rId20"/>
    <p:sldId id="276" r:id="rId21"/>
    <p:sldId id="285" r:id="rId22"/>
    <p:sldId id="286" r:id="rId23"/>
    <p:sldId id="281" r:id="rId24"/>
    <p:sldId id="280" r:id="rId25"/>
    <p:sldId id="28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72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2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B95FC-2B36-4743-B3A8-99EE647576A9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90402-9E54-4508-9240-F772417D0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D52D-DFE9-4243-B210-FB1A129AE917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7C574-69F5-450D-B7B2-BFE31FC03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D52D-DFE9-4243-B210-FB1A129AE917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7C574-69F5-450D-B7B2-BFE31FC03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D52D-DFE9-4243-B210-FB1A129AE917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7C574-69F5-450D-B7B2-BFE31FC03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D52D-DFE9-4243-B210-FB1A129AE917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7C574-69F5-450D-B7B2-BFE31FC03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D52D-DFE9-4243-B210-FB1A129AE917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7C574-69F5-450D-B7B2-BFE31FC03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D52D-DFE9-4243-B210-FB1A129AE917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7C574-69F5-450D-B7B2-BFE31FC03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D52D-DFE9-4243-B210-FB1A129AE917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7C574-69F5-450D-B7B2-BFE31FC03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D52D-DFE9-4243-B210-FB1A129AE917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7C574-69F5-450D-B7B2-BFE31FC03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D52D-DFE9-4243-B210-FB1A129AE917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7C574-69F5-450D-B7B2-BFE31FC03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D52D-DFE9-4243-B210-FB1A129AE917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7C574-69F5-450D-B7B2-BFE31FC03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D52D-DFE9-4243-B210-FB1A129AE917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7C574-69F5-450D-B7B2-BFE31FC03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CD52D-DFE9-4243-B210-FB1A129AE917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7C574-69F5-450D-B7B2-BFE31FC03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815290" cy="6429396"/>
          </a:xfrm>
        </p:spPr>
        <p:txBody>
          <a:bodyPr>
            <a:noAutofit/>
          </a:bodyPr>
          <a:lstStyle/>
          <a:p>
            <a:r>
              <a:rPr lang="ru-RU" sz="4800" dirty="0" smtClean="0"/>
              <a:t>УМК «Сферы» для составления и реализации индивидуального образовательного маршрута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429396"/>
            <a:ext cx="485756" cy="18859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9218" name="Picture 2" descr="https://encrypted-tbn2.gstatic.com/images?q=tbn:ANd9GcSWw_22sAHM63GWWEVjysM-Y53IZUUdZDgKrqJ2HE5qQaLoOX9J6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5229200"/>
            <a:ext cx="2466975" cy="1296144"/>
          </a:xfrm>
          <a:prstGeom prst="rect">
            <a:avLst/>
          </a:prstGeom>
          <a:noFill/>
          <a:ln w="88900" cmpd="tri">
            <a:solidFill>
              <a:schemeClr val="tx1"/>
            </a:solidFill>
          </a:ln>
        </p:spPr>
      </p:pic>
      <p:pic>
        <p:nvPicPr>
          <p:cNvPr id="9220" name="Picture 4" descr="https://encrypted-tbn2.gstatic.com/images?q=tbn:ANd9GcR2aHDVbSQiQIFIKOaSkDcR-uMQycKNQ9sNkHH_kPWgih7EWbT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157192"/>
            <a:ext cx="2592288" cy="1368152"/>
          </a:xfrm>
          <a:prstGeom prst="rect">
            <a:avLst/>
          </a:prstGeom>
          <a:noFill/>
          <a:ln w="88900" cmpd="tri">
            <a:solidFill>
              <a:schemeClr val="tx1"/>
            </a:solidFill>
          </a:ln>
        </p:spPr>
      </p:pic>
      <p:sp>
        <p:nvSpPr>
          <p:cNvPr id="9222" name="AutoShape 6" descr="data:image/jpeg;base64,/9j/4AAQSkZJRgABAQAAAQABAAD/2wCEAAkGBhQSEBUUEhQVFBQUGBcUFxQXGBQXFBQYFRQVFxcXFBUXHCYeGBwkHBcUHy8gJCcpLCwsFR4xNTAqNSYsLCkBCQoKDgwOGg8PGiklHyUpLCksLCksLCopLCosKSksLyksLCwsLCwsLCwpLCwsLCwsKSw1LCwpLCwsLCksLCwsLP/AABEIAMEBBQMBIgACEQEDEQH/xAAcAAABBAMBAAAAAAAAAAAAAAAAAQIDBQQGBwj/xABFEAABAwIDBQYEAwYDBgcBAAABAAIDBBESITEFBkFRYQcTInGBkTJSobFCwfAUI2JygtEzkrJDU3ODovEVFhckY5PSCP/EABoBAAIDAQEAAAAAAAAAAAAAAAABAgMEBQb/xAAvEQACAQMCBAQFBAMAAAAAAAAAAQIDBBEhMQUSQVETImFxMoGRodEGweHxFELw/9oADAMBAAIRAxEAPwDjtU84jmdSoMZ5lS1NsR8z91CoR2ILYMZ5n3QHnmfdBQpEgxnmfqnl5tqUxOIy9fySExuI8ynYz19ymBW4hbTxse5rXyyjGxjhibHHchr3tOTnOINgcg0XIOIWBlVjPM+5SYjzPurGRzZmOdhayVgxEMGFkreJDBk1zdfDYEXyBGdagBxeeZSYzzPugpEwHYzzPukxnmfqkQgBcZ5n3RiPM+5SIQA4PPM+6QvPM+6RBQAuM8z7lJiPM+5QkQMXEeZ9yjEeZ9ykQgBcR5n3KMR5n3KRAQAuI8z7oxnmfdIgoAXEeZ9ylDzzKalCBDsZ5n3QHnmfcpqUFIB+M21PuVLE88z7lRDNOZqosrZll56+5QnRWQgoyYdS3xHzUCnqR4j5lQ2TWxqQhQtkoaOnhom1M8RnfLK+KKIvcyJrYmxukkkLCHOJMjWgAjQk30WM6popsjDJSu+aN5mjHnFKQ/2f6KQZKRO4LPrtiujGNrmzRf76O5YM9HggOjPRwHS+qwSMkgMnY2zu/qI4r4Q9wDnfK3V7v6Whx9E7bFeJp5JAA1rj4GjRrGgNjb6MDR6Kz3WpR3NZO7/ZQOa3+eYti/0ueqAoEnltEtFU93I19r4Tcj5ho5p8xceqXaFL3UrmDMA+E82kXY71aWn1WOs7aIuyB/zR4T5xPcz/AECNMfUwrpEqu9mbqvfGJp3Cmp+Esgd4+kMY8Up/lyHEhIMlGELYn11BFlHTS1B+eaUxg/yxQfDfq9yx9qU8EkAqKdjosMgikhLy9oLmOex8byMViGPBa65Bbqb2APJSoQi6YAEFKmoAVIlSIAEIQmMEIRdIAQhCABKkS3QIEoSJQgBw9E9t0xqliKgyuRPdCcGpEFGTFqPiPmfuVCp6k+I+f5qEJrY1LY2SmYJ9kyMH+JRzd/bnDUNZE8gfwyMh/wDsWtWW69l+zXSVoyDoyHRyMOkkcjcLmHzBv0IB4Lqm3OxWmMJETQCBkfxDrfijJFN9EefaKvfE/HG4tdpccQdQ4HJwPEHIrPwxTjLDDLf4SQ2CQm2TSf8ABPQnB1boYtubGdTTuifq068xzWFb7p5HlPVG5t2O+DYk7pGlj5KhgIcLENjB1vwu/wCy0grre8rmQ7Dp4pcRDwLEZuZncFoJzAt8OWR4arl1ZQOjscnNdmyRubHjoToRxBsRxCZCnqsmKtj2VsCarpY2QML3ioe2w5SxRkfWNyl3T3BmrTi/woW5vldk0Djbmtm25vRFR0slLs3EzCYxJPo+TFjDtPhF7WHXqgJT1xEwJ6Ck2SLyYKut1DD4qeA9RpK8f5R1WobY27LVSmSZ5c48TwHADkBwAyCwZpS4kuJJOpOqYlglGPVikq0qpBHRxxfileah3RrQY4h9ZneT2rG2VRCSQB5LY2gvkcNWxtzcR1OTRzc5o4pm0a3vZXPsGg5NYNGNAAYwdGtAb6JkyBIhFkACRKhACIQhAAhCExghCEACEIQAJUiEhCoSJUAPCfG9RAqSM5qLIMyw9IgH0QlgoMeqBxHz/NQhZNX8R8z91Z0G51TK0P7vu4/97M5sMWfEPlIxf03TWxoWxf8AZbthsNTdxAva3ovQsO8LJWXZmT+a80xbDo4c5dosLh+GnhmlI/rf3bfYrat29/6OlcGtNZNoC6R0MbdflbiP1RFpPUq80W2tit7Xthyx1Qmc3928WDuFwTkeq0igpy+RjebgPqF6ckEFdT5xxyNcLhrwXNB4E2IK5iySWGvbAaKiZZ+T2UzSSODmueSRwTksewnNKInbFHhgo4gD8N/v/dJ2ednriwyVeUDrOMbtCRo4DUPGdiM7Eg5Eg9SrNnBzmSSCMsYxp8TI3EEi5wlwOEeS5/vB2nSd66Kih7wMNsQYHN62Fj7ok0tweUJvvticwinoYj3OmJvA2zDv4/0FoFJurUiKpDonXMbC3qRURdeRd7LZZO1apiIEtM0cSDG1mK3k1bNR9pkTo3Sd2MAYXE4W3aQWgsfbQ53HAjMcQHHDIKUlqcddu3UA27l/smu3enGsTx6Fdmp+1OhcbFrR6K/j3mpHBh8LS8YmjLFbg7pext5XUkovqPxX3X0/k4TVbGkjj7ljSXGzpiNMQvhjHMMvnzcT8oKwp92qhjMbonBvP816RoNkUkzgWBt/IfdbHUbtQPjwGMWta/FJrBbHneuUeOC2yLrd+1DdA0VVYNIY+5abEN9DotIsopk4vO4XQUtk1MkKkQhAwQhCYAhCEACEIQAIQhIASpE5oQIUKRhzTQFLEzNRZXJkyErz+ikSKsmy1Uo2fHC+NjXVU7O/EzwHtgjc5zYxEw+HvDgJLyDbEALEXWq1u0ZJnmSZ75HnVz3Fzvd11fHacU0QgqsTTGSIahoxFjS4uMcsdxjjuXEWOJpc7UGyr6ndmVviiw1Ef+8gJeP6mW7yP+poRHYuiVISteiRhBsQQRqCLH1BzTooiSABcngpDfqdE7MN9HxSthd4mO06LtZ2fHI5jy0XGYPLouWdm24vdWnmAxagfKOvVb4d7I2ztgBBJyty0+qtS5Y+YzRazpsUfattaRvcUsZt+0EBx44csvr9FuG7G78NJTsaxguQCTbXJaf2q7Je+OKpjF3U5uR8zePtYFW26PaJTTwtbI4MeBYg2vkuTexqvPJua6UoqXmLzefdmCrpn42C4BsbC4Xnekpv2aaqZbvI+6cxzL2D295Ha5GhB0PA8OC7dvtv7FDTubEcTiDp5c1w/ZziW1FRM0mMsIDb4XSu76G4adQ0EjE4aXsMyrLXnxrvgVVpywjHn2EISJnDvIXXMLeMxBzbIB8AYfj56NNjiFRW18kkjnyOJe43J06AADIACwAGQAAGisYd5XmQ96S6N9g5jQAGYRZphbo0tGQGlrtORKmq63u3hkgY9pAc2QDwyMOjm34G1raggg5grU3LsVSlJdMmfuXv1JSSDE4lvvZdaPbXAIr4ml1uv2XJqL9hl+NmE6ZEt+xWd/5Fppf8KdzCdAbO/sVHxFsVQlr5dPQZtftYqpJn2LHwPydBM0SQvF+LHaHq0gqq25syCWkbW0jTE3vBDUU5JcIZHNLmOie7N0bw12RuWkWuclc/+jtRcfvoWsOrnY2ut/DHYl36zCxt49mVEVO2kgpZRTtf3r5C1rpKiXCQHv7suDGtaSGsBNrkkklSU49zUlg0hInyxFps4EHqCD9UxWDBCE8QHAX/AIQQ3UXuQSMteBzQAxCEJjBCEIAEIQgAQhCQAlCRAQIkGinhWO1SxlRZXJGQ4oTHJUFeBlUPEfNQMkIIIJBGhGo8iFNVjxHzP3WOlHYuWxsWydpVVRI2IyGUHhMGygD/AJodb0suvbtdmDMLZDEy+txibn5YrfRcd3Q2kIKpjnaaX/svT9NvFDFE1r3Br2tbiZxaSL2PWxGSkngqxzyalsc+323pbRx92GvBOQc0i4Ol7ELQtzaiF9Y13eTYi4nxRs1txcJPyWT2r7zR1E2CO2RJNvsq3s62K+Wpa9ujXfWwScnKWSqSWH9jsu8O3Y6cM71wDH+EtLSQ72081zLfPciLA6qpZbROOYwvOG/PCPDx81uvahuxJPSxlgzjzz6X9loG7m8rqAYKqzsYt3Ds7NPGcfhB1Dfi0PhFruWG9Ry5kyl2axkTWvnqAYnA4Iy2fFJY2uPB4WXv4uNiBnci1joYKmOoeycEmNkeFkT/AADvonBrWOw5Wacut881h737CbK11bSOMsNx3rCQZKY6BrgNY9A1wFhkDYqi2fM6KmllYS13ewsBH8k7nDyyYocnVE+VSXNEKjZsEbrPkmJHBsLB9XS/ksqiq6Z7BTvbKQXExyPkY0RuIthIaw2Y44cWeRAdzvK3a8dUA2UBknB/B39lXV+w5I8yLt58ElPXEhxqf6y0Y39ubG4j9njxNJB7wyuIIyIIxhuvTgspm+dUBhZIIm/LEyOIepjAJ9SVFVsM8Pe2/exBrZeb2HwslPUG0bj1jOpJVQCptJlu6L+n3wqGDJ+fX9Zq5oO0yVvxi602OYfiHsran2PHMB3UoxH8LhYhVuEexnlyw3yvY36m7R6eYYZ42uB+ZrXD6qQ7E2TVaRd248YnOZ/0/D9FpFHuJUOfbCbXzIXWd0OzqOlYJ6o4jbJh0F9LjUnostxOFvHmbZdT8Sckoa+6Ncd2HxTC9NUSN6SMDx/mbht7Ki2j2GbRjP7tsUw5tkDT7SW+67M7esN8LI8hkBe3sAFBLvfJI4RwMaHcXE4h/SMvdZbS7r3UmqK0W+enzNd5FWcVKtpnRd37I89bX3GrqVpdPSysaNX2xMHm5hIHqqNejNq7zVdLIO8c14P4SwYfLKxC1/bG4tJtaN0lIxtLWNFzGLCGXqQBlnliAy4g5FdSTq0VzVksd46r59TBSvKNafhrKl2ZxJKpqyjfFI6ORpY9ji1zTq0tNiCoVcnk0gEIQmAIQhIAShIlCBDgpoiomu+6kYVFlcidx8kJjghBXgjqviPmfuVAFNUfEfP81DZEdi9Gx7osbF3lbK0OZSYTGx3wy1L79ywjiBZ0hHKK3FYc+9dQ+5dISXEuc7i4uNyT6qbbN46OjiHwvY+rd1fJK+IX8mQNHTE7mqMJtEXCMt0P7wk3JuV3HsXMfdt0vc+643RbGc9nevcIoQbd478R+WJnxSO6DIcS3VWVLvY+ns2kxRxg5l1jJLpnJbJo/gbkOJcc0tmKUdmuh6o25UNbA8kjTI9ei8qb6SNNZLh559SdbraK7f6ebZhfezmVAjdmfhlhLm/WJ653NKXOJcSScyTqUC1k08GXsrbUtNIHxOwuFxmAQQcnNc05OaRkQbgg5rZKygZV0cZpGCOaSSWV1ICfHgaxmKlvm5vxfuyS4XOHEBlptlZ7VksKdoyMcLD/AFSPfNfplI32TJ47Fa9tj+S2HYm97omiKYd5Fp/G3yPEdFG7asdVlV+CbhVtF8XSqY3N/wDxB4+Yfwrtp7Hkp3DvB4XZskaQ6KUfNFIMnjy00Njkk0paMHFSRumy6an73vI/3kTgWvaNSx4wvab6Gxy5Gx4LB3h3C7t57h2NosRzLXAOa63UEH1Wq0Ne+JwdG4gj2PmOK6hsTa0dVTxPv3Uoc+G3zFgY8WPHKS1v4VVhwMzhKD0ZyyppHRmz2lp65KONua7fU7Mp52iOqYA45NkGQ9+C1La/ZbLC4PjOOInJw5a55KfNlFvO8am5djdHM4F0j3OY3QOIPkL6/wDZbRvJUOfMWjRmQHWwuf1yWV2e0Aiom5WJOfoAP7rHrqlraiQjxAn62z+t15bicpzb7I7PCsQl640KPuTnfkbedsv10TdmgQuDg67vYLKqjjcbaLDnpiNVkt+IV7em6dKWE3l6LL+p2a/Dba8qRq11lpaavT6EO9fe1NnNwnCDlex+uSwt0nSQ1DHua4AGzsr+E5O+hv6LMieQU5kZZKM/CfEB+Xuu1a8WrVaU6VRJ+V+mhwOIfp+hTrQqwk1mS9dfn+Sq7c91WviZtCEZjDHMR+JpyjeeoPhJ5FvJcXXpd0ff0s8UnjiMbi5p0tYnLkbgHzC41JsKhmP7qV0RNsrgj2dn9VZw28UqXLLOnULuh4M8ZRpqFtU3Z9La8Uscg9Wn8x9VT1m7dTF8cL7cwMQ923XVjXpy0UkZuSWM4K1CVzbZEWPVIriAICEIAdZPjCjCmZZRZCRKAhF/NCRURVB8R8z91EFLUO8R8/zUKFsXIuINsRvhjhqI3vEOLu5I3tZI1r3Yiw4mua5uIucNCC92dskn/ikEecNOCeDp3d8R5Rta2M/1ByqLoungZk1tfJM/HK5z3Wtc52A0AGgaOAFgFDfL1/smJ3D9ckCZfbuvx01bB80Lahv81NI1xt/y3zeyoVY7ubRbBVRySC8dy2UDUxSNMcoH9DnKLbGzDTzyQuIcY3FuIaPGrXjo5pa4dHBAGLBTl72saLueQ1o5lxsPqVnbwTB1VLhsWNd3bDzZEBGw/wCVjSnbCBYX1Ggp24mn/wCV12xAdcRL/KJ3JVdkxjnLP2Xt6SAFowvifm+CQY4X9Szg7k9pDhwIVekukIumvoX5uFTCeLWd1MzybjLHNHmXeaZtLarHNjip2ujiiLnguIMr3vw4pJC0AA2YwADIBvEkk1CUIA3/AHX3/GUVZmzICXiP5wNR1C6LQVT4WtMLhNTuztfELfwlee1e7tb4T0bv3bsUZ+KJ2bD5fKeo+qqcGnmJDlPTtJWsdTOdCMNmuOH5XYSVrEe7srmd6NOXAhN7Pt8aerBEZwucLPidk5p/Mai45rYK7az6ZhjLbixwu5j+6ot4xc6lOS+LXD6oquHyuNbma5eq6M1ugqBe58iORRtOYOOS1iTaskcznBuJrjm3TjqDzWy0NL37MTSBlctJs8Dnbl1C4HEOFVaVRuEcx6fg9HwrjNvdKPPLFTZrv6r3K/u7qn2pX/8AusIOTAG+ud/qSFv9Fu+zA5zni4BsBwNtSSucjZLnVPds8Ti6w656ldDgtnKnJ16mmm3p1bOb+qL/AMSnGhTT1e/r0SN8itDsuonflenkd6d24D3J+y8zArtfbRvIKeki2dE4F72sMtuEbLYWnkXOF/JvVcTWrh1JQg5LZvT2I1ak6mHPfCz9DKptqSRm7XEK7ot/J2HxWcOuX2WtIW2dGE/iSKV5Xlaexvke/sMotUQhw6gOH1WbS7H2bWXETC19r/uy5pF+YN2/RUO5+5Dqq0st2w3y4Oktrh5N6+3MdS2fs6OFmCJjWN5NFvUnUnqV568rUbaXLRb5vR6I7lpaVqyUqj8vqk2zSqvsmaR+6nc3pI0O+rbfZUtT2X1jb4e7f/K+xPo4BdYxZp7XrPT4rcR0bz7o3S4bbvp9zhG0dhzU5tNE5l9CRkfJ2hWGxua9Bz07XtLXtDmnVpAIPoucb4dn/dgzUw8Gro9Szq3mPquxb8RVR8tRYf2OVdcMlTXNTeV9zSXBCLfrRC6hxeUhn1Pn+aiU05zPn+ahTWxYgQgpUxiJ1svVJZOAy90hMYFslLtWmnhZHW96x8LcEVRC1r3lgOUU0bnNDg25wuDgQMjcAW1y6EAWO1NoMLRFA1zYGEu8ZBkkeQAZJMOQNgAGjJovmSSTWoQmMChKUiABASoSAEl0qEAT0Vc+KQPjcWvbmHA2It1XdNwe1uGrYKevLGTaNe6wil5Xvkx/0PTRcEBRdUVqEaq136MWx6p2ruw0+KIebfzBP2VINkPDgQ1wc3QgEOHquN7A7T6+kaGxzYo25COUB7AOQv4mjyIWyH/+ga3Dbuaa/wA1pf8ATjXHq2d45JqbeNtfybbetSpRcfDjrvojrA2VM5lz4TxHF3W3Aqk2ptiLZsEkscRlqLWAN+PzW+Fo1Nsza3Ucn2r2wbSnBHfiJp4QtDP+rN31Sbvb/uH7urJkjOQk1e3+b5h9fNW/4dwllyz3S6hKvCp8UfZ74/c1bau0ZJ5pJpnF0kji9xPMnhyA0A4ABYi3/eLcxsje+piHBwxZHwka+FaHLCWmzgQRwK6lCtCpHy9OnYyyi4vX+xitt19hmrqWRZhvxPI4MGvqTYf1KpXTeyqhAgllt4nvwX5NYAfu76BU39w6FCU1vsvdmmzo+NWjF7dTc4YGsaGtGFrQGtA0AGQAUgzTKqQtbkLuOQHVUU9ZNG7x3BOea4/D+BVr2l43Mkumep1OJcdo2E1ScW++Nl/PoX5Cwqt8tyIwchckdc7e1lY7Nna+MOde/FoHEdSpI6sxFxa3EHcNSMreq08IpUqF04XGOZZSztlP6exVxOU7i1U7dy5XhtrfDX17ZKPZu0Xh2FxJBNs+BV8MwqWmpC6TG4WF725+it43K7jbt3WTpYzjXG39lH6f/wAiNFqvnGdM74OT757A7ipOAeB/ib05hC6Jt2gbIWki9gfySqqlfYgk0aa3D05tpnDpxmfP81EnynM+Z+6jXaRw0KhIlTAAnnT3TAlSEIEqQIQMEBCRMBSgoKEAKkugoQAqRLdJdACtSIBQEAKmlKkQAIQhMZdbu71S0jvCcUZ+KN3wnqPlPULfzs+k2nDjiyeB4m5CRh/iHEXOui5NdZWztpyQSCSJ5Y8aEfYjiOhWSvbKp5ovEu/5LIT5dGsrt+OzLHbu60tMfELt4OGnryXQuzS37AP+JJfzuPysmbA3ugr291MGsmtYtNsMnMx//nrxVvsPZIpe8Y34HO7xo5XADh9AuFxCvOVF0qqxJNP0a9Dr2FKMayqU3mL09U/Uvf2NzgC34mnEL9OCw9uUs9S9oMRbhGug99Fe7LmGhV+KdpbdbOHcRq29BRp4eNs9MmfillTrzfPlZxnHXBq7Njd1C0A3sMyNQcr3HmdVFCQMVznhNut7K32icAJbroLcbnj0WnbRbLEQXg2OhKw0bed1UlVbw8v5sdficLGnGkoNrC26IsXBOYEyF+JoKla1ZJU5Qk4Pc7VCpGtGNWOzWTFrjp6/khUe9m8DYXsbxsSemiFphbVJRykV1LmnGTTZx2XU+Z+6jUtQyzjfn+ajXqkeUQiUIQmAWTuCQBKUhDEqRKmMRLZIlQAFCEIAEIQEAKmpxCRAAhAQgAASJQkQAIQhMYIQhACgred1+0VzMMVUS5oyEurm9H/MOuvmtFQqK1CFePJNZRZSqypS5oPDPQ9DWte0PY4Oa4XDhmD5FXMO1jhtdefN2N7paN2XjiPxRk5ebT+F334rqmw97KeqA7uQB5/2brNf7cfS68rc2Va1bccuPdfueho3dG5WJ6S/7Y2uesvqqvajnzYQ43a3RS4SjCVVQu50fh+47nhtC5Xnz8n9hkUQaLBRV9eyCN0khAa0e/IDqqvbe+NPTA4nh79O7ZZzr/xcG+q5ht/emWsfd5sxvwsB8I8+Z6rbb21S4lzy27/gjXu6NrT8OnulhJdPcbtzaZnmdIfxHIchwCFWuQvRxgopJHmZVHJ5ZjSSG58z5apl/wDsnS6nzP3Ud1YhodiHI+iLhNJRdMBbpb5JqcdEAIhIhAAhCEAKkQSglACoSJUAF0iUpEACEXQgYt0iLoQIEJLoumMVCS6W6ABCLpEAKi6S6LoAsKfb9RGLMnmaOQkeB7XST7cqJMnzSvHJz3ke11goCr8OGc4Q8vGBwcpGOUdsk9ikVvBK5yRDhokQQReS/Ef1xUTkqFkRchg/X1TnpUJgyPmnfh9f7IQgbGuTTohCQxOaG6eqEJgD9Ufr7IQgAZwQzVCEMB50/XJMehCSBCjUokSIQAnApiEKSGIhCExghCEDQJUIQDEStQhAmP4KYahCFArkTjQeafHqUIUkUSHz8EIQrCcdj//Z"/>
          <p:cNvSpPr>
            <a:spLocks noChangeAspect="1" noChangeArrowheads="1"/>
          </p:cNvSpPr>
          <p:nvPr/>
        </p:nvSpPr>
        <p:spPr bwMode="auto">
          <a:xfrm>
            <a:off x="155575" y="-876300"/>
            <a:ext cx="2486025" cy="1838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4" name="Picture 8" descr="https://encrypted-tbn0.gstatic.com/images?q=tbn:ANd9GcR8misMSisTwp_kD7EZgALdIS0NEBzdRpNB38CAR2SvSv89DrO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2232248" cy="1440160"/>
          </a:xfrm>
          <a:prstGeom prst="rect">
            <a:avLst/>
          </a:prstGeom>
          <a:noFill/>
          <a:ln w="88900" cmpd="tri">
            <a:solidFill>
              <a:schemeClr val="tx1"/>
            </a:solidFill>
          </a:ln>
        </p:spPr>
      </p:pic>
      <p:pic>
        <p:nvPicPr>
          <p:cNvPr id="9226" name="Picture 10" descr="https://encrypted-tbn1.gstatic.com/images?q=tbn:ANd9GcTeXKzt-QvnY-pqqWpoDeaeziepF5KyO8Ut5mED4y-HdRUbrkA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53225" y="260649"/>
            <a:ext cx="2067247" cy="1440160"/>
          </a:xfrm>
          <a:prstGeom prst="rect">
            <a:avLst/>
          </a:prstGeom>
          <a:noFill/>
          <a:ln w="88900" cmpd="tri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Рубрики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Мои физические исследования</a:t>
            </a:r>
          </a:p>
          <a:p>
            <a:r>
              <a:rPr lang="ru-RU" dirty="0" smtClean="0"/>
              <a:t>Имена в физике</a:t>
            </a:r>
          </a:p>
          <a:p>
            <a:r>
              <a:rPr lang="ru-RU" dirty="0" smtClean="0"/>
              <a:t>В фокусе</a:t>
            </a:r>
          </a:p>
          <a:p>
            <a:r>
              <a:rPr lang="ru-RU" dirty="0" smtClean="0"/>
              <a:t>Демонстрационный опыт</a:t>
            </a:r>
          </a:p>
          <a:p>
            <a:r>
              <a:rPr lang="ru-RU" dirty="0" smtClean="0"/>
              <a:t>Физический блокнот</a:t>
            </a:r>
          </a:p>
          <a:p>
            <a:r>
              <a:rPr lang="ru-RU" dirty="0" smtClean="0"/>
              <a:t>Физический калейдоскоп</a:t>
            </a:r>
          </a:p>
          <a:p>
            <a:r>
              <a:rPr lang="ru-RU" dirty="0" smtClean="0"/>
              <a:t>Внимание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Учебно-методический комплект. Физика 9 класс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7344816" cy="4840203"/>
          </a:xfrm>
          <a:prstGeom prst="rect">
            <a:avLst/>
          </a:prstGeom>
          <a:noFill/>
          <a:ln w="88900" cmpd="tri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Учебник 9 класса</a:t>
            </a: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7200800" cy="4800534"/>
          </a:xfrm>
          <a:prstGeom prst="rect">
            <a:avLst/>
          </a:prstGeom>
          <a:noFill/>
          <a:ln w="88900" cmpd="tri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Строение и эволюция Вселенной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6455" y="1600200"/>
            <a:ext cx="6711090" cy="4525963"/>
          </a:xfrm>
          <a:prstGeom prst="rect">
            <a:avLst/>
          </a:prstGeom>
          <a:ln w="88900" cmpd="tri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Лабораторный практикум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1484784"/>
            <a:ext cx="7053543" cy="4608512"/>
          </a:xfrm>
          <a:prstGeom prst="rect">
            <a:avLst/>
          </a:prstGeom>
          <a:noFill/>
          <a:ln w="88900" cmpd="tri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Лабораторный практикум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416824" cy="4871682"/>
          </a:xfrm>
          <a:prstGeom prst="rect">
            <a:avLst/>
          </a:prstGeom>
          <a:noFill/>
          <a:ln w="88900" cmpd="tri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Лабораторный практикум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200800" cy="4686728"/>
          </a:xfrm>
          <a:prstGeom prst="rect">
            <a:avLst/>
          </a:prstGeom>
          <a:noFill/>
          <a:ln w="88900" cmpd="tri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Лабораторный практикум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1" y="1484784"/>
            <a:ext cx="7344817" cy="4687857"/>
          </a:xfrm>
          <a:prstGeom prst="rect">
            <a:avLst/>
          </a:prstGeom>
          <a:noFill/>
          <a:ln w="88900" cmpd="tri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Электронное приложение к учебнику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857364"/>
            <a:ext cx="1905000" cy="1828800"/>
          </a:xfrm>
          <a:prstGeom prst="rect">
            <a:avLst/>
          </a:prstGeom>
          <a:noFill/>
          <a:ln w="88900" cmpd="tri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000372"/>
            <a:ext cx="2133600" cy="2133600"/>
          </a:xfrm>
          <a:prstGeom prst="rect">
            <a:avLst/>
          </a:prstGeom>
          <a:noFill/>
          <a:ln w="88900" cmpd="tri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928802"/>
            <a:ext cx="1895475" cy="1905000"/>
          </a:xfrm>
          <a:prstGeom prst="rect">
            <a:avLst/>
          </a:prstGeom>
          <a:noFill/>
          <a:ln w="88900" cmpd="tri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Главные методические принципы: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8658196" cy="621508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с</a:t>
            </a:r>
            <a:r>
              <a:rPr lang="ru-RU" dirty="0" smtClean="0"/>
              <a:t>оответствие ФГОС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/>
              <a:t>у</a:t>
            </a:r>
            <a:r>
              <a:rPr lang="ru-RU" dirty="0" smtClean="0"/>
              <a:t>силение </a:t>
            </a:r>
            <a:r>
              <a:rPr lang="ru-RU" dirty="0" err="1" smtClean="0"/>
              <a:t>внутрипредметной</a:t>
            </a:r>
            <a:r>
              <a:rPr lang="ru-RU" dirty="0" smtClean="0"/>
              <a:t> и </a:t>
            </a:r>
            <a:r>
              <a:rPr lang="ru-RU" dirty="0" err="1" smtClean="0"/>
              <a:t>межпредметной</a:t>
            </a:r>
            <a:r>
              <a:rPr lang="ru-RU" dirty="0" smtClean="0"/>
              <a:t> интеграции</a:t>
            </a:r>
          </a:p>
          <a:p>
            <a:r>
              <a:rPr lang="ru-RU" dirty="0"/>
              <a:t>в</a:t>
            </a:r>
            <a:r>
              <a:rPr lang="ru-RU" dirty="0" smtClean="0"/>
              <a:t>заимодействие естественно-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научного и гуманитарного знаний</a:t>
            </a:r>
          </a:p>
          <a:p>
            <a:r>
              <a:rPr lang="ru-RU" dirty="0"/>
              <a:t>а</a:t>
            </a:r>
            <a:r>
              <a:rPr lang="ru-RU" dirty="0" smtClean="0"/>
              <a:t>ктивная методика,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направленная на стимулирование самостоятельной деятельности учащихся</a:t>
            </a:r>
          </a:p>
          <a:p>
            <a:r>
              <a:rPr lang="ru-RU" dirty="0"/>
              <a:t>у</a:t>
            </a:r>
            <a:r>
              <a:rPr lang="ru-RU" dirty="0" smtClean="0"/>
              <a:t>силение практической направленности курса, с целью использования полученных знаний и умений в повседневной жизни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764704"/>
            <a:ext cx="4397985" cy="886144"/>
          </a:xfrm>
          <a:prstGeom prst="rect">
            <a:avLst/>
          </a:prstGeom>
          <a:noFill/>
          <a:ln w="88900" cmpd="tri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132856"/>
            <a:ext cx="1944216" cy="2362364"/>
          </a:xfrm>
          <a:prstGeom prst="rect">
            <a:avLst/>
          </a:prstGeom>
          <a:noFill/>
          <a:ln w="88900" cmpd="tri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Учитель физики  </a:t>
            </a:r>
            <a:r>
              <a:rPr lang="ru-RU" dirty="0" err="1" smtClean="0"/>
              <a:t>Байлюк</a:t>
            </a:r>
            <a:r>
              <a:rPr lang="ru-RU" dirty="0" smtClean="0"/>
              <a:t> Е.Е.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ГБОУ гимназия 74 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Выборгского района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Санкт-Петербурга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7629525" cy="885825"/>
          </a:xfrm>
          <a:prstGeom prst="rect">
            <a:avLst/>
          </a:prstGeom>
          <a:noFill/>
          <a:ln w="88900" cmpd="tri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Панебратцев</a:t>
            </a:r>
            <a:r>
              <a:rPr lang="ru-RU" dirty="0" smtClean="0"/>
              <a:t> Ю.А.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5"/>
            <a:ext cx="6624736" cy="4830139"/>
          </a:xfrm>
          <a:prstGeom prst="rect">
            <a:avLst/>
          </a:prstGeom>
          <a:noFill/>
          <a:ln w="88900" cmpd="tri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484784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Разработка лабораторных работ с использованием Сетевой сферы коллективного моделирования</a:t>
            </a:r>
            <a:endParaRPr lang="ru-RU" sz="32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1393" y="1600200"/>
            <a:ext cx="5121214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8" name="Соединительная линия уступом 7"/>
          <p:cNvCxnSpPr/>
          <p:nvPr/>
        </p:nvCxnSpPr>
        <p:spPr>
          <a:xfrm>
            <a:off x="10044608" y="1484784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Раздел « НАНО»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4040" y="1600200"/>
            <a:ext cx="4615920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Информационные технологии и современное образование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2664296" cy="1944216"/>
          </a:xfrm>
          <a:prstGeom prst="rect">
            <a:avLst/>
          </a:prstGeom>
          <a:noFill/>
          <a:ln w="88900" cmpd="tri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700808"/>
            <a:ext cx="2808312" cy="1944216"/>
          </a:xfrm>
          <a:prstGeom prst="rect">
            <a:avLst/>
          </a:prstGeom>
          <a:noFill/>
          <a:ln w="88900" cmpd="tri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2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700808"/>
            <a:ext cx="2859142" cy="1944216"/>
          </a:xfrm>
          <a:prstGeom prst="rect">
            <a:avLst/>
          </a:prstGeom>
          <a:noFill/>
          <a:ln w="88900" cmpd="tri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3" y="4149080"/>
            <a:ext cx="2664296" cy="2016224"/>
          </a:xfrm>
          <a:prstGeom prst="rect">
            <a:avLst/>
          </a:prstGeom>
          <a:noFill/>
          <a:ln w="88900" cmpd="tri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4149080"/>
            <a:ext cx="2808312" cy="1991160"/>
          </a:xfrm>
          <a:prstGeom prst="rect">
            <a:avLst/>
          </a:prstGeom>
          <a:noFill/>
          <a:ln w="88900" cmpd="tri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4149080"/>
            <a:ext cx="2880320" cy="2016224"/>
          </a:xfrm>
          <a:prstGeom prst="rect">
            <a:avLst/>
          </a:prstGeom>
          <a:noFill/>
          <a:ln w="88900" cmpd="tri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Инновационной России быть!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128792" cy="4752528"/>
          </a:xfrm>
          <a:prstGeom prst="rect">
            <a:avLst/>
          </a:prstGeom>
          <a:noFill/>
          <a:ln w="88900" cmpd="tri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УМК «Сферы»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44824"/>
            <a:ext cx="6840760" cy="4474996"/>
          </a:xfrm>
          <a:prstGeom prst="rect">
            <a:avLst/>
          </a:prstGeom>
          <a:noFill/>
          <a:ln w="88900" cmpd="tri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Отличительные особенности УМК «Сферы»: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С</a:t>
            </a:r>
            <a:r>
              <a:rPr lang="ru-RU" dirty="0" smtClean="0"/>
              <a:t>оответствие компонентам ФГОС для основной и средней школы</a:t>
            </a:r>
          </a:p>
          <a:p>
            <a:r>
              <a:rPr lang="ru-RU" dirty="0"/>
              <a:t>Н</a:t>
            </a:r>
            <a:r>
              <a:rPr lang="ru-RU" dirty="0" smtClean="0"/>
              <a:t>аличие полного пакета пособий на печатных и электронных носителях</a:t>
            </a:r>
          </a:p>
          <a:p>
            <a:r>
              <a:rPr lang="ru-RU" dirty="0"/>
              <a:t>И</a:t>
            </a:r>
            <a:r>
              <a:rPr lang="ru-RU" dirty="0" smtClean="0"/>
              <a:t>зучение основного содержания с использованием информационно-коммуникативных технологий в обучении</a:t>
            </a:r>
          </a:p>
          <a:p>
            <a:r>
              <a:rPr lang="ru-RU" dirty="0"/>
              <a:t>Н</a:t>
            </a:r>
            <a:r>
              <a:rPr lang="ru-RU" dirty="0" smtClean="0"/>
              <a:t>аличие единой навигационной системы быстрого ориентирования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Каждый УМК «Сферы» включает: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Учебник</a:t>
            </a:r>
          </a:p>
          <a:p>
            <a:r>
              <a:rPr lang="ru-RU" dirty="0" smtClean="0"/>
              <a:t>Электронное приложение к учебнику</a:t>
            </a:r>
          </a:p>
          <a:p>
            <a:r>
              <a:rPr lang="ru-RU" dirty="0" smtClean="0"/>
              <a:t>Тетрадь-тренажёр</a:t>
            </a:r>
          </a:p>
          <a:p>
            <a:r>
              <a:rPr lang="ru-RU" dirty="0" smtClean="0"/>
              <a:t>Тетрадь-практикум</a:t>
            </a:r>
          </a:p>
          <a:p>
            <a:r>
              <a:rPr lang="ru-RU" dirty="0" smtClean="0"/>
              <a:t>Тетрадь-экзаменатор</a:t>
            </a:r>
          </a:p>
          <a:p>
            <a:r>
              <a:rPr lang="ru-RU" dirty="0" smtClean="0"/>
              <a:t>Задачник</a:t>
            </a:r>
          </a:p>
          <a:p>
            <a:r>
              <a:rPr lang="ru-RU" dirty="0" smtClean="0"/>
              <a:t>Поурочное тематическое планирование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786058"/>
            <a:ext cx="3143272" cy="2357454"/>
          </a:xfrm>
          <a:prstGeom prst="rect">
            <a:avLst/>
          </a:prstGeom>
          <a:noFill/>
          <a:ln w="88900" cmpd="tri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Учебник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2105025" cy="2857500"/>
          </a:xfrm>
          <a:prstGeom prst="rect">
            <a:avLst/>
          </a:prstGeom>
          <a:noFill/>
          <a:ln w="88900" cmpd="tri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500306"/>
            <a:ext cx="2214578" cy="2768223"/>
          </a:xfrm>
          <a:prstGeom prst="rect">
            <a:avLst/>
          </a:prstGeom>
          <a:noFill/>
          <a:ln w="88900" cmpd="tri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1428736"/>
            <a:ext cx="2105025" cy="2857500"/>
          </a:xfrm>
          <a:prstGeom prst="rect">
            <a:avLst/>
          </a:prstGeom>
          <a:noFill/>
          <a:ln w="88900" cmpd="tri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учебника: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Реализован разворотный принцип его построения</a:t>
            </a:r>
          </a:p>
          <a:p>
            <a:r>
              <a:rPr lang="ru-RU" dirty="0" smtClean="0"/>
              <a:t>Каждая тема включает в качестве основных элементов:</a:t>
            </a:r>
          </a:p>
          <a:p>
            <a:pPr lvl="1"/>
            <a:r>
              <a:rPr lang="ru-RU" dirty="0" smtClean="0"/>
              <a:t>основной материал</a:t>
            </a:r>
          </a:p>
          <a:p>
            <a:pPr lvl="1"/>
            <a:r>
              <a:rPr lang="ru-RU" dirty="0"/>
              <a:t>в</a:t>
            </a:r>
            <a:r>
              <a:rPr lang="ru-RU" dirty="0" smtClean="0"/>
              <a:t>ыводы и обобщения</a:t>
            </a:r>
          </a:p>
          <a:p>
            <a:pPr lvl="1"/>
            <a:r>
              <a:rPr lang="ru-RU" dirty="0"/>
              <a:t>в</a:t>
            </a:r>
            <a:r>
              <a:rPr lang="ru-RU" dirty="0" smtClean="0"/>
              <a:t>опросы для обсуждения и дискуссий</a:t>
            </a:r>
          </a:p>
          <a:p>
            <a:pPr lvl="1"/>
            <a:r>
              <a:rPr lang="ru-RU" dirty="0" smtClean="0"/>
              <a:t>решение задач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4075" cy="6858001"/>
          </a:xfrm>
          <a:prstGeom prst="rect">
            <a:avLst/>
          </a:prstGeom>
          <a:noFill/>
          <a:ln w="9525" cmpd="tri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Каждый параграф включает: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Рубрики</a:t>
            </a:r>
          </a:p>
          <a:p>
            <a:r>
              <a:rPr lang="ru-RU" dirty="0" smtClean="0"/>
              <a:t>Вводный текст</a:t>
            </a:r>
          </a:p>
          <a:p>
            <a:r>
              <a:rPr lang="ru-RU" dirty="0" smtClean="0"/>
              <a:t>Основной текст</a:t>
            </a:r>
          </a:p>
          <a:p>
            <a:r>
              <a:rPr lang="ru-RU" dirty="0" smtClean="0"/>
              <a:t>Итоговые вопросы к параграфу</a:t>
            </a:r>
          </a:p>
          <a:p>
            <a:r>
              <a:rPr lang="ru-RU" smtClean="0"/>
              <a:t>Иллюстрационный материал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</TotalTime>
  <Words>240</Words>
  <Application>Microsoft Office PowerPoint</Application>
  <PresentationFormat>Экран (4:3)</PresentationFormat>
  <Paragraphs>64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УМК «Сферы» для составления и реализации индивидуального образовательного маршрута</vt:lpstr>
      <vt:lpstr>Учитель физики  Байлюк Е.Е.</vt:lpstr>
      <vt:lpstr>УМК «Сферы»</vt:lpstr>
      <vt:lpstr>Отличительные особенности УМК «Сферы»: </vt:lpstr>
      <vt:lpstr>Каждый УМК «Сферы» включает:</vt:lpstr>
      <vt:lpstr>Учебник</vt:lpstr>
      <vt:lpstr>Структура учебника:</vt:lpstr>
      <vt:lpstr>Слайд 8</vt:lpstr>
      <vt:lpstr>Каждый параграф включает:</vt:lpstr>
      <vt:lpstr>Рубрики</vt:lpstr>
      <vt:lpstr>Учебно-методический комплект. Физика 9 класс</vt:lpstr>
      <vt:lpstr>Учебник 9 класса</vt:lpstr>
      <vt:lpstr>Строение и эволюция Вселенной</vt:lpstr>
      <vt:lpstr>Лабораторный практикум</vt:lpstr>
      <vt:lpstr>Лабораторный практикум</vt:lpstr>
      <vt:lpstr>Лабораторный практикум</vt:lpstr>
      <vt:lpstr>Лабораторный практикум</vt:lpstr>
      <vt:lpstr>Электронное приложение к учебнику</vt:lpstr>
      <vt:lpstr>Главные методические принципы:</vt:lpstr>
      <vt:lpstr>Панебратцев Ю.А.</vt:lpstr>
      <vt:lpstr>Разработка лабораторных работ с использованием Сетевой сферы коллективного моделирования</vt:lpstr>
      <vt:lpstr>Раздел « НАНО»</vt:lpstr>
      <vt:lpstr>Информационные технологии и современное образование</vt:lpstr>
      <vt:lpstr>Инновационной России быть!</vt:lpstr>
      <vt:lpstr>Спасибо за внимание!</vt:lpstr>
    </vt:vector>
  </TitlesOfParts>
  <Company>Гимназия № 74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Расширение информационно – коммуникативного пространства на уроках естественнонаучного цикла.</dc:title>
  <dc:creator>Phiz</dc:creator>
  <cp:lastModifiedBy>Елена</cp:lastModifiedBy>
  <cp:revision>61</cp:revision>
  <dcterms:created xsi:type="dcterms:W3CDTF">2012-12-26T12:15:24Z</dcterms:created>
  <dcterms:modified xsi:type="dcterms:W3CDTF">2013-03-12T13:11:15Z</dcterms:modified>
</cp:coreProperties>
</file>