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869E4-9961-42E7-8EEE-594462F1B1A9}" type="datetimeFigureOut">
              <a:rPr lang="ru-RU" smtClean="0"/>
              <a:pPr/>
              <a:t>21.02.2011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80378-FB7A-41BC-B896-270725437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80378-FB7A-41BC-B896-27072543780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Темп окончания урока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80378-FB7A-41BC-B896-27072543780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80378-FB7A-41BC-B896-270725437800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5849-6D06-4E3D-B317-4E557DA9EAAC}" type="datetimeFigureOut">
              <a:rPr lang="ru-RU" smtClean="0"/>
              <a:pPr/>
              <a:t>21.02.2011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9E73A-2DEA-4A91-AFA8-65AB803C9E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5849-6D06-4E3D-B317-4E557DA9EAAC}" type="datetimeFigureOut">
              <a:rPr lang="ru-RU" smtClean="0"/>
              <a:pPr/>
              <a:t>21.02.2011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9E73A-2DEA-4A91-AFA8-65AB803C9E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5849-6D06-4E3D-B317-4E557DA9EAAC}" type="datetimeFigureOut">
              <a:rPr lang="ru-RU" smtClean="0"/>
              <a:pPr/>
              <a:t>21.02.2011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9E73A-2DEA-4A91-AFA8-65AB803C9E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5849-6D06-4E3D-B317-4E557DA9EAAC}" type="datetimeFigureOut">
              <a:rPr lang="ru-RU" smtClean="0"/>
              <a:pPr/>
              <a:t>21.02.2011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9E73A-2DEA-4A91-AFA8-65AB803C9E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5849-6D06-4E3D-B317-4E557DA9EAAC}" type="datetimeFigureOut">
              <a:rPr lang="ru-RU" smtClean="0"/>
              <a:pPr/>
              <a:t>21.02.2011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9E73A-2DEA-4A91-AFA8-65AB803C9E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5849-6D06-4E3D-B317-4E557DA9EAAC}" type="datetimeFigureOut">
              <a:rPr lang="ru-RU" smtClean="0"/>
              <a:pPr/>
              <a:t>21.02.2011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9E73A-2DEA-4A91-AFA8-65AB803C9E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5849-6D06-4E3D-B317-4E557DA9EAAC}" type="datetimeFigureOut">
              <a:rPr lang="ru-RU" smtClean="0"/>
              <a:pPr/>
              <a:t>21.02.2011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9E73A-2DEA-4A91-AFA8-65AB803C9E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5849-6D06-4E3D-B317-4E557DA9EAAC}" type="datetimeFigureOut">
              <a:rPr lang="ru-RU" smtClean="0"/>
              <a:pPr/>
              <a:t>21.02.2011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9E73A-2DEA-4A91-AFA8-65AB803C9E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5849-6D06-4E3D-B317-4E557DA9EAAC}" type="datetimeFigureOut">
              <a:rPr lang="ru-RU" smtClean="0"/>
              <a:pPr/>
              <a:t>21.02.2011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9E73A-2DEA-4A91-AFA8-65AB803C9E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5849-6D06-4E3D-B317-4E557DA9EAAC}" type="datetimeFigureOut">
              <a:rPr lang="ru-RU" smtClean="0"/>
              <a:pPr/>
              <a:t>21.02.2011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9E73A-2DEA-4A91-AFA8-65AB803C9E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5849-6D06-4E3D-B317-4E557DA9EAAC}" type="datetimeFigureOut">
              <a:rPr lang="ru-RU" smtClean="0"/>
              <a:pPr/>
              <a:t>21.02.2011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9E73A-2DEA-4A91-AFA8-65AB803C9E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75849-6D06-4E3D-B317-4E557DA9EAAC}" type="datetimeFigureOut">
              <a:rPr lang="ru-RU" smtClean="0"/>
              <a:pPr/>
              <a:t>21.02.2011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9E73A-2DEA-4A91-AFA8-65AB803C9E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b="1" dirty="0" err="1"/>
              <a:t>Здоровьесберегающие</a:t>
            </a:r>
            <a:r>
              <a:rPr lang="ru-RU" b="1" dirty="0"/>
              <a:t> технологии в образовательном процессе.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582594"/>
          </a:xfrm>
        </p:spPr>
        <p:txBody>
          <a:bodyPr>
            <a:noAutofit/>
          </a:bodyPr>
          <a:lstStyle/>
          <a:p>
            <a:r>
              <a:rPr lang="ru-RU" sz="3200" b="1" dirty="0"/>
              <a:t>Критерии </a:t>
            </a:r>
            <a:r>
              <a:rPr lang="ru-RU" sz="3200" b="1" dirty="0" err="1"/>
              <a:t>здоровьесбережения</a:t>
            </a:r>
            <a:r>
              <a:rPr lang="ru-RU" sz="3200" b="1" dirty="0"/>
              <a:t> на </a:t>
            </a:r>
            <a:r>
              <a:rPr lang="ru-RU" sz="3200" b="1" dirty="0" smtClean="0"/>
              <a:t>уроке.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857232"/>
            <a:ext cx="8329642" cy="5643602"/>
          </a:xfrm>
        </p:spPr>
        <p:txBody>
          <a:bodyPr>
            <a:normAutofit fontScale="85000" lnSpcReduction="20000"/>
          </a:bodyPr>
          <a:lstStyle/>
          <a:p>
            <a:r>
              <a:rPr lang="ru-RU" sz="2600" dirty="0"/>
              <a:t>Обстановка и гигиенические условия в </a:t>
            </a:r>
            <a:r>
              <a:rPr lang="ru-RU" sz="2600" dirty="0" smtClean="0"/>
              <a:t>классе.</a:t>
            </a:r>
          </a:p>
          <a:p>
            <a:r>
              <a:rPr lang="ru-RU" sz="2600" dirty="0"/>
              <a:t>Количество видов учебной </a:t>
            </a:r>
            <a:r>
              <a:rPr lang="ru-RU" sz="2600" dirty="0" smtClean="0"/>
              <a:t>деятельности.</a:t>
            </a:r>
          </a:p>
          <a:p>
            <a:r>
              <a:rPr lang="ru-RU" sz="2600" dirty="0"/>
              <a:t>Средняя продолжительность и частота чередования видов </a:t>
            </a:r>
            <a:r>
              <a:rPr lang="ru-RU" sz="2600" dirty="0" smtClean="0"/>
              <a:t>деятельности.</a:t>
            </a:r>
          </a:p>
          <a:p>
            <a:r>
              <a:rPr lang="ru-RU" sz="2600" dirty="0"/>
              <a:t>Количество видов </a:t>
            </a:r>
            <a:r>
              <a:rPr lang="ru-RU" sz="2600" dirty="0" smtClean="0"/>
              <a:t>преподавания.</a:t>
            </a:r>
          </a:p>
          <a:p>
            <a:r>
              <a:rPr lang="ru-RU" sz="2600" dirty="0" smtClean="0"/>
              <a:t>Чередование </a:t>
            </a:r>
            <a:r>
              <a:rPr lang="ru-RU" sz="2600" dirty="0"/>
              <a:t>видов </a:t>
            </a:r>
            <a:r>
              <a:rPr lang="ru-RU" sz="2600" dirty="0" smtClean="0"/>
              <a:t>преподавания.</a:t>
            </a:r>
          </a:p>
          <a:p>
            <a:r>
              <a:rPr lang="ru-RU" sz="2600" dirty="0"/>
              <a:t>Наличие и место методов, способствующих </a:t>
            </a:r>
            <a:r>
              <a:rPr lang="ru-RU" sz="2600" dirty="0" smtClean="0"/>
              <a:t>активизации.</a:t>
            </a:r>
          </a:p>
          <a:p>
            <a:r>
              <a:rPr lang="ru-RU" sz="2600" dirty="0"/>
              <a:t>Место и длительность применения </a:t>
            </a:r>
            <a:r>
              <a:rPr lang="ru-RU" sz="2600" dirty="0" smtClean="0"/>
              <a:t>ТСО.</a:t>
            </a:r>
          </a:p>
          <a:p>
            <a:r>
              <a:rPr lang="ru-RU" sz="2600" dirty="0"/>
              <a:t>Поза учащегося, чередование </a:t>
            </a:r>
            <a:r>
              <a:rPr lang="ru-RU" sz="2600" dirty="0" smtClean="0"/>
              <a:t>позы.</a:t>
            </a:r>
          </a:p>
          <a:p>
            <a:r>
              <a:rPr lang="ru-RU" sz="2600" dirty="0"/>
              <a:t>Наличие, место, содержание и продолжительность на уроке моментов </a:t>
            </a:r>
            <a:r>
              <a:rPr lang="ru-RU" sz="2600" dirty="0" smtClean="0"/>
              <a:t>оздоровления.</a:t>
            </a:r>
          </a:p>
          <a:p>
            <a:r>
              <a:rPr lang="ru-RU" sz="2600" dirty="0"/>
              <a:t>Наличие мотивации деятельности учащихся на </a:t>
            </a:r>
            <a:r>
              <a:rPr lang="ru-RU" sz="2600" dirty="0" smtClean="0"/>
              <a:t>уроке.</a:t>
            </a:r>
          </a:p>
          <a:p>
            <a:r>
              <a:rPr lang="ru-RU" sz="2600" dirty="0"/>
              <a:t>Эмоциональные разрядки на </a:t>
            </a:r>
            <a:r>
              <a:rPr lang="ru-RU" sz="2600" dirty="0" smtClean="0"/>
              <a:t>уроке.</a:t>
            </a:r>
          </a:p>
          <a:p>
            <a:r>
              <a:rPr lang="ru-RU" sz="2600" dirty="0" smtClean="0"/>
              <a:t>Психологический </a:t>
            </a:r>
            <a:r>
              <a:rPr lang="ru-RU" sz="2600" dirty="0"/>
              <a:t>климат на </a:t>
            </a:r>
            <a:r>
              <a:rPr lang="ru-RU" sz="2600" dirty="0" smtClean="0"/>
              <a:t>уроке.</a:t>
            </a:r>
          </a:p>
          <a:p>
            <a:r>
              <a:rPr lang="ru-RU" sz="2600" dirty="0"/>
              <a:t>Момент наступления утомления и снижения учебной </a:t>
            </a:r>
            <a:r>
              <a:rPr lang="ru-RU" sz="2600" dirty="0" smtClean="0"/>
              <a:t>активности.</a:t>
            </a:r>
            <a:r>
              <a:rPr lang="ru-RU" sz="2200" dirty="0"/>
              <a:t> </a:t>
            </a:r>
            <a:endParaRPr lang="ru-RU" sz="2200" dirty="0" smtClean="0"/>
          </a:p>
          <a:p>
            <a:r>
              <a:rPr lang="ru-RU" sz="2600" dirty="0" smtClean="0"/>
              <a:t>Темп </a:t>
            </a:r>
            <a:r>
              <a:rPr lang="ru-RU" sz="2600" dirty="0"/>
              <a:t>окончания </a:t>
            </a:r>
            <a:r>
              <a:rPr lang="ru-RU" sz="2600" dirty="0" smtClean="0"/>
              <a:t>урока.</a:t>
            </a:r>
            <a:endParaRPr lang="ru-RU" sz="3000" dirty="0" smtClean="0"/>
          </a:p>
          <a:p>
            <a:endParaRPr lang="ru-RU" sz="2000" dirty="0" smtClean="0"/>
          </a:p>
          <a:p>
            <a:endParaRPr lang="ru-RU" sz="2400" dirty="0" smtClean="0"/>
          </a:p>
          <a:p>
            <a:endParaRPr lang="ru-RU" sz="2400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Технологии оптимальной организации учебного процесса и физической активности школьников. 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Правило1.Правильная организация урока</a:t>
            </a:r>
            <a:r>
              <a:rPr lang="ru-RU" sz="2800" dirty="0" smtClean="0"/>
              <a:t>.</a:t>
            </a:r>
          </a:p>
          <a:p>
            <a:r>
              <a:rPr lang="ru-RU" sz="2800" dirty="0"/>
              <a:t> Правило 2. Использование </a:t>
            </a:r>
            <a:r>
              <a:rPr lang="ru-RU" sz="2800" dirty="0" smtClean="0"/>
              <a:t>всех каналов </a:t>
            </a:r>
            <a:r>
              <a:rPr lang="ru-RU" sz="2800" dirty="0" smtClean="0"/>
              <a:t>восприятия.</a:t>
            </a:r>
          </a:p>
          <a:p>
            <a:r>
              <a:rPr lang="ru-RU" sz="2800" dirty="0"/>
              <a:t>Правило 3. Учет зоны работоспособности учащихся. Распределение интенсивности умственной </a:t>
            </a:r>
            <a:r>
              <a:rPr lang="ru-RU" sz="2800" dirty="0" smtClean="0"/>
              <a:t>деятельности</a:t>
            </a:r>
            <a:r>
              <a:rPr lang="ru-RU" sz="2800" i="1" dirty="0" smtClean="0"/>
              <a:t>.</a:t>
            </a:r>
          </a:p>
          <a:p>
            <a:r>
              <a:rPr lang="ru-RU" sz="2800" dirty="0"/>
              <a:t>Правило 4. Уместное и правильное применение </a:t>
            </a:r>
            <a:r>
              <a:rPr lang="ru-RU" sz="2800" dirty="0" err="1"/>
              <a:t>физкультпауз</a:t>
            </a:r>
            <a:r>
              <a:rPr lang="ru-RU" sz="2800" dirty="0"/>
              <a:t>.</a:t>
            </a:r>
          </a:p>
          <a:p>
            <a:endParaRPr lang="ru-RU" sz="2800" dirty="0"/>
          </a:p>
          <a:p>
            <a:endParaRPr lang="ru-RU" sz="2800" dirty="0"/>
          </a:p>
          <a:p>
            <a:endParaRPr lang="ru-RU" sz="2800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Психолого-педагогические технологии </a:t>
            </a:r>
            <a:r>
              <a:rPr lang="ru-RU" sz="3200" b="1" dirty="0" err="1"/>
              <a:t>здоровьесбережения</a:t>
            </a:r>
            <a:r>
              <a:rPr lang="ru-RU" sz="3200" b="1" dirty="0"/>
              <a:t>.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Снятие эмоционального напряжения</a:t>
            </a:r>
            <a:r>
              <a:rPr lang="ru-RU" sz="2800" dirty="0" smtClean="0"/>
              <a:t>.</a:t>
            </a:r>
          </a:p>
          <a:p>
            <a:r>
              <a:rPr lang="ru-RU" sz="2800" dirty="0" smtClean="0"/>
              <a:t> </a:t>
            </a:r>
            <a:r>
              <a:rPr lang="ru-RU" sz="2800" dirty="0"/>
              <a:t>Создание благоприятного психологического климата на уроке</a:t>
            </a:r>
            <a:r>
              <a:rPr lang="ru-RU" sz="2800" dirty="0" smtClean="0"/>
              <a:t>.</a:t>
            </a:r>
          </a:p>
          <a:p>
            <a:r>
              <a:rPr lang="ru-RU" sz="2800" dirty="0"/>
              <a:t> Охрана здоровья и пропаганда здорового образа жизни</a:t>
            </a:r>
            <a:r>
              <a:rPr lang="ru-RU" sz="2800" dirty="0" smtClean="0"/>
              <a:t>. 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/>
              <a:t>Образовательные технологии </a:t>
            </a:r>
            <a:r>
              <a:rPr lang="ru-RU" sz="3600" b="1" dirty="0" err="1"/>
              <a:t>здоровьесберегающей</a:t>
            </a:r>
            <a:r>
              <a:rPr lang="ru-RU" sz="3600" b="1" dirty="0"/>
              <a:t> направленности.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Педагогика </a:t>
            </a:r>
            <a:r>
              <a:rPr lang="ru-RU" sz="2800" dirty="0" smtClean="0"/>
              <a:t>сотрудничества.</a:t>
            </a:r>
          </a:p>
          <a:p>
            <a:r>
              <a:rPr lang="ru-RU" sz="2800" dirty="0"/>
              <a:t>Технологии развивающего </a:t>
            </a:r>
            <a:r>
              <a:rPr lang="ru-RU" sz="2800" dirty="0" smtClean="0"/>
              <a:t>обучения.</a:t>
            </a:r>
          </a:p>
          <a:p>
            <a:r>
              <a:rPr lang="ru-RU" sz="2800" dirty="0"/>
              <a:t>Технология уровневой дифференциации обучения на основе обязательных </a:t>
            </a:r>
            <a:r>
              <a:rPr lang="ru-RU" sz="2800" dirty="0" smtClean="0"/>
              <a:t>результатов, ( В</a:t>
            </a:r>
            <a:r>
              <a:rPr lang="ru-RU" sz="2800" dirty="0"/>
              <a:t>. В. </a:t>
            </a:r>
            <a:r>
              <a:rPr lang="ru-RU" sz="2800" dirty="0" smtClean="0"/>
              <a:t>Фирсов).</a:t>
            </a:r>
          </a:p>
          <a:p>
            <a:r>
              <a:rPr lang="ru-RU" sz="2800" dirty="0" smtClean="0"/>
              <a:t>Технология психологического сопровождения, (М.Ю. Громов и Н.К. </a:t>
            </a:r>
            <a:r>
              <a:rPr lang="ru-RU" sz="2800" smtClean="0"/>
              <a:t>Смирнов). </a:t>
            </a:r>
            <a:endParaRPr lang="ru-RU" sz="2800" dirty="0" smtClean="0"/>
          </a:p>
          <a:p>
            <a:r>
              <a:rPr lang="ru-RU" sz="2800" dirty="0" smtClean="0"/>
              <a:t>Технология </a:t>
            </a:r>
            <a:r>
              <a:rPr lang="ru-RU" sz="2800" dirty="0"/>
              <a:t>раскрепощённого развития </a:t>
            </a:r>
            <a:r>
              <a:rPr lang="ru-RU" sz="2800" dirty="0" smtClean="0"/>
              <a:t>детей, ( </a:t>
            </a:r>
            <a:r>
              <a:rPr lang="ru-RU" sz="2800" dirty="0"/>
              <a:t>В. Ф. </a:t>
            </a:r>
            <a:r>
              <a:rPr lang="ru-RU" sz="2800" dirty="0" smtClean="0"/>
              <a:t>Базарный).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График</a:t>
            </a:r>
            <a:r>
              <a:rPr lang="ru-RU" sz="3600" dirty="0"/>
              <a:t> </a:t>
            </a:r>
            <a:r>
              <a:rPr lang="ru-RU" sz="3600" b="1" dirty="0"/>
              <a:t>общей заболеваемости детей в Санкт-Петербурге.</a:t>
            </a:r>
            <a:endParaRPr lang="ru-RU" sz="3600" dirty="0"/>
          </a:p>
        </p:txBody>
      </p:sp>
      <p:pic>
        <p:nvPicPr>
          <p:cNvPr id="4" name="Содержимое 3" descr="Общая заболеваемость у детей в Санкт-Петербурге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14475" y="2143919"/>
            <a:ext cx="6115050" cy="343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 </a:t>
            </a:r>
            <a:r>
              <a:rPr lang="ru-RU" sz="3600" b="1" dirty="0"/>
              <a:t>Распределение детей по группам здоровья, </a:t>
            </a:r>
            <a:r>
              <a:rPr lang="ru-RU" sz="3600" b="1" dirty="0" smtClean="0"/>
              <a:t>%, </a:t>
            </a:r>
            <a:r>
              <a:rPr lang="ru-RU" sz="3600" b="1" dirty="0"/>
              <a:t>С</a:t>
            </a:r>
            <a:r>
              <a:rPr lang="ru-RU" sz="3600" b="1" dirty="0" smtClean="0"/>
              <a:t>анкт-Петербург.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6" y="1600200"/>
          <a:ext cx="8329640" cy="4329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205"/>
                <a:gridCol w="1041205"/>
                <a:gridCol w="1041205"/>
                <a:gridCol w="1041205"/>
                <a:gridCol w="1041205"/>
                <a:gridCol w="1041205"/>
                <a:gridCol w="1041205"/>
                <a:gridCol w="1041205"/>
              </a:tblGrid>
              <a:tr h="56033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ДДУ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Школы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144</a:t>
                      </a:r>
                      <a:endParaRPr lang="ru-RU" dirty="0"/>
                    </a:p>
                  </a:txBody>
                  <a:tcPr/>
                </a:tc>
              </a:tr>
              <a:tr h="967146">
                <a:tc>
                  <a:txBody>
                    <a:bodyPr/>
                    <a:lstStyle/>
                    <a:p>
                      <a:r>
                        <a:rPr lang="ru-RU" dirty="0" smtClean="0"/>
                        <a:t>Группы здоровья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ru-RU" dirty="0"/>
                    </a:p>
                  </a:txBody>
                  <a:tcPr/>
                </a:tc>
              </a:tr>
              <a:tr h="560331">
                <a:tc>
                  <a:txBody>
                    <a:bodyPr/>
                    <a:lstStyle/>
                    <a:p>
                      <a:r>
                        <a:rPr lang="ru-RU" dirty="0" smtClean="0"/>
                        <a:t>1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r>
                        <a:rPr lang="ru-RU" dirty="0" smtClean="0"/>
                        <a:t>,2</a:t>
                      </a:r>
                      <a:endParaRPr lang="ru-RU" dirty="0"/>
                    </a:p>
                  </a:txBody>
                  <a:tcPr/>
                </a:tc>
              </a:tr>
              <a:tr h="560331">
                <a:tc>
                  <a:txBody>
                    <a:bodyPr/>
                    <a:lstStyle/>
                    <a:p>
                      <a:r>
                        <a:rPr lang="ru-RU" dirty="0" smtClean="0"/>
                        <a:t>2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73,5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73,6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74,3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63,7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64,2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65,8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61,4</a:t>
                      </a:r>
                      <a:endParaRPr lang="ru-RU" dirty="0"/>
                    </a:p>
                  </a:txBody>
                  <a:tcPr/>
                </a:tc>
              </a:tr>
              <a:tr h="560331">
                <a:tc>
                  <a:txBody>
                    <a:bodyPr/>
                    <a:lstStyle/>
                    <a:p>
                      <a:r>
                        <a:rPr lang="ru-RU" dirty="0" smtClean="0"/>
                        <a:t>3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28,2</a:t>
                      </a:r>
                      <a:endParaRPr lang="ru-RU" dirty="0"/>
                    </a:p>
                  </a:txBody>
                  <a:tcPr/>
                </a:tc>
              </a:tr>
              <a:tr h="560331">
                <a:tc>
                  <a:txBody>
                    <a:bodyPr/>
                    <a:lstStyle/>
                    <a:p>
                      <a:r>
                        <a:rPr lang="ru-RU" dirty="0" smtClean="0"/>
                        <a:t>4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560331">
                <a:tc>
                  <a:txBody>
                    <a:bodyPr/>
                    <a:lstStyle/>
                    <a:p>
                      <a:r>
                        <a:rPr lang="ru-RU" dirty="0" smtClean="0"/>
                        <a:t>5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0,5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u="sng" dirty="0" smtClean="0"/>
              <a:t>Школьные </a:t>
            </a:r>
            <a:r>
              <a:rPr lang="ru-RU" sz="3200" u="sng" dirty="0"/>
              <a:t>факторы риска</a:t>
            </a:r>
            <a:r>
              <a:rPr lang="ru-RU" sz="3200" dirty="0"/>
              <a:t> по убыванию значимости и силы влияния на здоровье </a:t>
            </a:r>
            <a:r>
              <a:rPr lang="ru-RU" sz="3200" dirty="0" smtClean="0"/>
              <a:t>учащихся: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ru-RU" dirty="0"/>
              <a:t>Стрессовая педагогическая тактика;</a:t>
            </a:r>
          </a:p>
          <a:p>
            <a:pPr lvl="0"/>
            <a:r>
              <a:rPr lang="ru-RU" dirty="0"/>
              <a:t>Несоответствие методик и технологий обучения возрастным и функциональным возможностям школьников;</a:t>
            </a:r>
          </a:p>
          <a:p>
            <a:pPr lvl="0"/>
            <a:r>
              <a:rPr lang="ru-RU" dirty="0"/>
              <a:t>Несоблюдение элементарных физиологических и гигиенических требований к организации учебного процесса;</a:t>
            </a:r>
          </a:p>
          <a:p>
            <a:pPr lvl="0"/>
            <a:r>
              <a:rPr lang="ru-RU" dirty="0"/>
              <a:t>Недостаточная грамотность родителей в вопросах сохранения здоровья детей;</a:t>
            </a:r>
          </a:p>
          <a:p>
            <a:pPr lvl="0"/>
            <a:r>
              <a:rPr lang="ru-RU" dirty="0"/>
              <a:t>Провалы в существующей системе физического воспитания;</a:t>
            </a:r>
          </a:p>
          <a:p>
            <a:pPr lvl="0"/>
            <a:r>
              <a:rPr lang="ru-RU" dirty="0"/>
              <a:t>Интенсификация учебного процесса;</a:t>
            </a:r>
          </a:p>
          <a:p>
            <a:pPr lvl="0"/>
            <a:r>
              <a:rPr lang="ru-RU" dirty="0"/>
              <a:t>Функциональная неграмотность педагога в вопросах охраны и укрепления здоровья;</a:t>
            </a:r>
          </a:p>
          <a:p>
            <a:pPr lvl="0"/>
            <a:r>
              <a:rPr lang="ru-RU" dirty="0"/>
              <a:t>Частичное разрушение служб школьного медицинского контроля;</a:t>
            </a:r>
          </a:p>
          <a:p>
            <a:pPr lvl="0"/>
            <a:r>
              <a:rPr lang="ru-RU" dirty="0"/>
              <a:t>Отсутствие системной работы по формированию ценности здоровья и здорового образа жизни.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3100" dirty="0"/>
              <a:t>В педагогической литературе </a:t>
            </a:r>
            <a:r>
              <a:rPr lang="ru-RU" sz="3100" dirty="0" err="1"/>
              <a:t>здоровьесберегающие</a:t>
            </a:r>
            <a:r>
              <a:rPr lang="ru-RU" sz="3100" dirty="0"/>
              <a:t> технологии определяются  следующим образом: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sz="2800" dirty="0"/>
              <a:t>По мнению </a:t>
            </a:r>
            <a:r>
              <a:rPr lang="ru-RU" sz="2800" b="1" dirty="0"/>
              <a:t>В.В. Серикова</a:t>
            </a:r>
            <a:r>
              <a:rPr lang="ru-RU" sz="2800" dirty="0"/>
              <a:t>, </a:t>
            </a:r>
            <a:r>
              <a:rPr lang="ru-RU" sz="2800" dirty="0" err="1"/>
              <a:t>здоровьесберегающие</a:t>
            </a:r>
            <a:r>
              <a:rPr lang="ru-RU" sz="2800" dirty="0"/>
              <a:t> педагогические технологии должны обеспечить развитие природных способностей ребенка: его ума, нравственных и эстетических чувств, потребности в деятельности, овладении первоначальным опытом общения с людьми, природой, искусством.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«</a:t>
            </a:r>
            <a:r>
              <a:rPr lang="ru-RU" sz="3200" dirty="0" err="1" smtClean="0"/>
              <a:t>Здоровьеформирующие</a:t>
            </a:r>
            <a:r>
              <a:rPr lang="ru-RU" sz="3200" dirty="0" smtClean="0"/>
              <a:t> образовательные технологии», по определению </a:t>
            </a:r>
            <a:r>
              <a:rPr lang="ru-RU" sz="3200" b="1" dirty="0" smtClean="0"/>
              <a:t>Н.К. Смирнова</a:t>
            </a:r>
            <a:r>
              <a:rPr lang="ru-RU" sz="3200" dirty="0" smtClean="0"/>
              <a:t>,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- </a:t>
            </a:r>
            <a:r>
              <a:rPr lang="ru-RU" dirty="0"/>
              <a:t>это все те психолого-педагогические технологии, программы, методы, которые направлены на воспитание у учащихся культуры здоровья, личностных качеств, способствующих его сохранению и укреплению, формирование представления о здоровье как ценности, мотивацию на ведение здорового образа </a:t>
            </a:r>
            <a:r>
              <a:rPr lang="ru-RU" dirty="0" smtClean="0"/>
              <a:t>жизни.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err="1" smtClean="0"/>
              <a:t>Здоровьесберегающая</a:t>
            </a:r>
            <a:r>
              <a:rPr lang="ru-RU" sz="3200" dirty="0" smtClean="0"/>
              <a:t> технология, по мнению </a:t>
            </a:r>
            <a:r>
              <a:rPr lang="ru-RU" sz="3200" b="1" dirty="0" smtClean="0"/>
              <a:t>В.Д. Сонькина</a:t>
            </a:r>
            <a:r>
              <a:rPr lang="ru-RU" sz="3200" dirty="0" smtClean="0"/>
              <a:t>, - это: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условия обучения ребенка в школе (отсутствие стресса, адекватность требований, адекватность методик обучения и воспитания);</a:t>
            </a:r>
          </a:p>
          <a:p>
            <a:pPr lvl="0"/>
            <a:r>
              <a:rPr lang="ru-RU" dirty="0"/>
              <a:t>рациональная  организация учебного процесса (в соответствии с возрастными, половыми,  индивидуальными особенностями  и гигиеническими требованиями);</a:t>
            </a:r>
          </a:p>
          <a:p>
            <a:pPr lvl="0"/>
            <a:r>
              <a:rPr lang="ru-RU" dirty="0"/>
              <a:t>соответствие  учебной  и  физической  нагрузки  возрастным возможностям ребенка;</a:t>
            </a:r>
          </a:p>
          <a:p>
            <a:pPr lvl="0"/>
            <a:r>
              <a:rPr lang="ru-RU" dirty="0"/>
              <a:t>необходимый, достаточный  и  рационально  организованный двигательный режим.</a:t>
            </a:r>
          </a:p>
          <a:p>
            <a:pPr lvl="0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Основополагающие принципы </a:t>
            </a:r>
            <a:r>
              <a:rPr lang="ru-RU" sz="4000" b="1" dirty="0" err="1"/>
              <a:t>здоровьесберегающих</a:t>
            </a:r>
            <a:r>
              <a:rPr lang="ru-RU" sz="4000" b="1" dirty="0"/>
              <a:t> технологий</a:t>
            </a:r>
            <a:r>
              <a:rPr lang="ru-RU" sz="4000" dirty="0"/>
              <a:t> </a:t>
            </a:r>
            <a:r>
              <a:rPr lang="ru-RU" sz="4000" dirty="0" smtClean="0"/>
              <a:t>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258204" cy="5429288"/>
          </a:xfrm>
        </p:spPr>
        <p:txBody>
          <a:bodyPr>
            <a:normAutofit/>
          </a:bodyPr>
          <a:lstStyle/>
          <a:p>
            <a:r>
              <a:rPr lang="ru-RU" sz="2400" dirty="0"/>
              <a:t>1.Создание образовательной среды, обеспечивающей снятие всех </a:t>
            </a:r>
            <a:r>
              <a:rPr lang="ru-RU" sz="2400" dirty="0" err="1"/>
              <a:t>стрессобразующих</a:t>
            </a:r>
            <a:r>
              <a:rPr lang="ru-RU" sz="2400" dirty="0"/>
              <a:t> факторов </a:t>
            </a:r>
            <a:r>
              <a:rPr lang="ru-RU" sz="2400" dirty="0" smtClean="0"/>
              <a:t>учебно-воспитательного </a:t>
            </a:r>
            <a:r>
              <a:rPr lang="ru-RU" sz="2400" dirty="0"/>
              <a:t>процесса</a:t>
            </a:r>
            <a:r>
              <a:rPr lang="ru-RU" sz="2400" dirty="0" smtClean="0"/>
              <a:t>.</a:t>
            </a:r>
          </a:p>
          <a:p>
            <a:r>
              <a:rPr lang="ru-RU" sz="2400" dirty="0"/>
              <a:t> 2.Творческий характер образовательного процесса</a:t>
            </a:r>
            <a:r>
              <a:rPr lang="ru-RU" sz="2400" dirty="0" smtClean="0"/>
              <a:t>.</a:t>
            </a:r>
          </a:p>
          <a:p>
            <a:r>
              <a:rPr lang="ru-RU" sz="2400" dirty="0"/>
              <a:t>3.Обеспечение мотивации образовательной деятельности. </a:t>
            </a:r>
            <a:endParaRPr lang="ru-RU" sz="2400" dirty="0" smtClean="0"/>
          </a:p>
          <a:p>
            <a:r>
              <a:rPr lang="ru-RU" sz="2400" dirty="0"/>
              <a:t>4. Построение учебно-воспитательного процесса в соответствии с закономерностями становления психических функций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5.Осознание </a:t>
            </a:r>
            <a:r>
              <a:rPr lang="ru-RU" sz="2400" dirty="0"/>
              <a:t>ребенком успешности в любых видах деятельности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6.Рациональная </a:t>
            </a:r>
            <a:r>
              <a:rPr lang="ru-RU" sz="2400" dirty="0"/>
              <a:t>организация двигательной активности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7. </a:t>
            </a:r>
            <a:r>
              <a:rPr lang="ru-RU" sz="2400" dirty="0"/>
              <a:t>Обеспечение адекватного восстановления сил. </a:t>
            </a:r>
            <a:endParaRPr lang="ru-RU" sz="2400" dirty="0" smtClean="0"/>
          </a:p>
          <a:p>
            <a:r>
              <a:rPr lang="ru-RU" sz="2400" dirty="0"/>
              <a:t> </a:t>
            </a:r>
            <a:r>
              <a:rPr lang="ru-RU" sz="2400" dirty="0" smtClean="0"/>
              <a:t>8.Обеспечение </a:t>
            </a:r>
            <a:r>
              <a:rPr lang="ru-RU" sz="2400" dirty="0"/>
              <a:t>прочного запоминания. </a:t>
            </a:r>
            <a:r>
              <a:rPr lang="ru-RU" sz="2400" dirty="0" smtClean="0"/>
              <a:t>  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err="1"/>
              <a:t>Здоровьесберегающие</a:t>
            </a:r>
            <a:r>
              <a:rPr lang="ru-RU" sz="2800" b="1" dirty="0"/>
              <a:t> технологии, применяемые в учебно-воспитательном </a:t>
            </a:r>
            <a:r>
              <a:rPr lang="ru-RU" sz="2800" b="1" dirty="0" smtClean="0"/>
              <a:t>процессе</a:t>
            </a:r>
            <a:r>
              <a:rPr lang="ru-RU" sz="2800" b="1" dirty="0"/>
              <a:t>, можно разделить на четыре основные группы: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buNone/>
            </a:pPr>
            <a:r>
              <a:rPr lang="ru-RU" sz="2400" dirty="0" smtClean="0"/>
              <a:t>1.Технологии</a:t>
            </a:r>
            <a:r>
              <a:rPr lang="ru-RU" sz="2400" dirty="0"/>
              <a:t>, обеспечивающие гигиенически оптимальные условия образовательного процесса.</a:t>
            </a:r>
            <a:endParaRPr lang="ru-RU" sz="2000" dirty="0"/>
          </a:p>
          <a:p>
            <a:pPr lvl="1">
              <a:buNone/>
            </a:pPr>
            <a:r>
              <a:rPr lang="ru-RU" sz="2400" dirty="0" smtClean="0"/>
              <a:t>2.Технологии </a:t>
            </a:r>
            <a:r>
              <a:rPr lang="ru-RU" sz="2400" dirty="0"/>
              <a:t>оптимальной организации учебного процесса и физической активности школьников.</a:t>
            </a:r>
            <a:endParaRPr lang="ru-RU" sz="2000" dirty="0"/>
          </a:p>
          <a:p>
            <a:pPr lvl="1">
              <a:buNone/>
            </a:pPr>
            <a:r>
              <a:rPr lang="ru-RU" sz="2400" dirty="0" smtClean="0"/>
              <a:t>3.Разнообразные </a:t>
            </a:r>
            <a:r>
              <a:rPr lang="ru-RU" sz="2400" dirty="0"/>
              <a:t>психолого-педагогические технологии, используемые на уроках и во внеурочной деятельности педагогами и воспитателями.</a:t>
            </a:r>
            <a:endParaRPr lang="ru-RU" sz="2000" dirty="0"/>
          </a:p>
          <a:p>
            <a:pPr lvl="1">
              <a:buNone/>
            </a:pPr>
            <a:r>
              <a:rPr lang="ru-RU" sz="2400" dirty="0" smtClean="0"/>
              <a:t>4.Образовательные </a:t>
            </a:r>
            <a:r>
              <a:rPr lang="ru-RU" sz="2400" dirty="0"/>
              <a:t>технологии </a:t>
            </a:r>
            <a:r>
              <a:rPr lang="ru-RU" sz="2400" dirty="0" err="1"/>
              <a:t>здоровьесберегающей</a:t>
            </a:r>
            <a:r>
              <a:rPr lang="ru-RU" sz="2400" dirty="0"/>
              <a:t> направленности.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602</Words>
  <Application>Microsoft Office PowerPoint</Application>
  <PresentationFormat>Экран (4:3)</PresentationFormat>
  <Paragraphs>125</Paragraphs>
  <Slides>13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 Здоровьесберегающие технологии в образовательном процессе.</vt:lpstr>
      <vt:lpstr>График общей заболеваемости детей в Санкт-Петербурге.</vt:lpstr>
      <vt:lpstr> Распределение детей по группам здоровья, %, Санкт-Петербург.</vt:lpstr>
      <vt:lpstr>Школьные факторы риска по убыванию значимости и силы влияния на здоровье учащихся:</vt:lpstr>
      <vt:lpstr> В педагогической литературе здоровьесберегающие технологии определяются  следующим образом:</vt:lpstr>
      <vt:lpstr>«Здоровьеформирующие образовательные технологии», по определению Н.К. Смирнова,</vt:lpstr>
      <vt:lpstr>Здоровьесберегающая технология, по мнению В.Д. Сонькина, - это: </vt:lpstr>
      <vt:lpstr>Основополагающие принципы здоровьесберегающих технологий :  </vt:lpstr>
      <vt:lpstr>Здоровьесберегающие технологии, применяемые в учебно-воспитательном процессе, можно разделить на четыре основные группы:</vt:lpstr>
      <vt:lpstr>Критерии здоровьесбережения на уроке.</vt:lpstr>
      <vt:lpstr>Технологии оптимальной организации учебного процесса и физической активности школьников.  </vt:lpstr>
      <vt:lpstr>Психолого-педагогические технологии здоровьесбережения. </vt:lpstr>
      <vt:lpstr>Образовательные технологии здоровьесберегающей направленности.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Здоровьесберегающие технологии в образовательном процессе.</dc:title>
  <dc:creator>Валя</dc:creator>
  <cp:lastModifiedBy>Валя</cp:lastModifiedBy>
  <cp:revision>22</cp:revision>
  <dcterms:created xsi:type="dcterms:W3CDTF">2011-02-14T15:30:27Z</dcterms:created>
  <dcterms:modified xsi:type="dcterms:W3CDTF">2011-02-21T18:53:06Z</dcterms:modified>
</cp:coreProperties>
</file>