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58" r:id="rId4"/>
    <p:sldId id="267" r:id="rId5"/>
    <p:sldId id="266" r:id="rId6"/>
    <p:sldId id="268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A3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8335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201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8700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FB1E6-0007-4808-A99A-0C72A36248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346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640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1717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3887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861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9824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854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7111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2328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&#1094;&#1087;&#1087;&#1084;&#1089;&#1087;-&#1074;&#1099;&#1073;&#1086;&#1088;&#1075;&#1089;&#1082;&#1080;&#1081;.&#1088;&#1092;/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098101" y="5656997"/>
            <a:ext cx="1910685" cy="83933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2020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582932" y="1053315"/>
            <a:ext cx="4708161" cy="2329543"/>
          </a:xfrm>
          <a:effectLst/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«Совершенствование условий организации и осуществления образовательного процесса для преодоления синдрома дефицита внимания и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гиперактивности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 обучающихся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800075" y="3103563"/>
            <a:ext cx="4708161" cy="29706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337458" y="2305006"/>
            <a:ext cx="5431972" cy="218721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C00000"/>
                </a:solidFill>
              </a:rPr>
              <a:t>Фотоальбом</a:t>
            </a:r>
            <a:endParaRPr lang="en-US" sz="3200" dirty="0" smtClean="0">
              <a:solidFill>
                <a:srgbClr val="C00000"/>
              </a:solidFill>
            </a:endParaRPr>
          </a:p>
          <a:p>
            <a:r>
              <a:rPr lang="ru-RU" sz="3200" dirty="0" smtClean="0">
                <a:solidFill>
                  <a:srgbClr val="C00000"/>
                </a:solidFill>
              </a:rPr>
              <a:t> 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ru-RU" sz="3200" dirty="0">
                <a:solidFill>
                  <a:srgbClr val="C00000"/>
                </a:solidFill>
              </a:rPr>
              <a:t>региональной </a:t>
            </a:r>
            <a:r>
              <a:rPr lang="ru-RU" sz="3200" dirty="0" smtClean="0">
                <a:solidFill>
                  <a:srgbClr val="C00000"/>
                </a:solidFill>
              </a:rPr>
              <a:t>инновационной </a:t>
            </a:r>
            <a:endParaRPr lang="en-US" sz="3200" dirty="0" smtClean="0">
              <a:solidFill>
                <a:srgbClr val="C00000"/>
              </a:solidFill>
            </a:endParaRPr>
          </a:p>
          <a:p>
            <a:endParaRPr lang="en-US" sz="3200" dirty="0" smtClean="0">
              <a:solidFill>
                <a:srgbClr val="C00000"/>
              </a:solidFill>
            </a:endParaRPr>
          </a:p>
          <a:p>
            <a:r>
              <a:rPr lang="ru-RU" sz="3200" dirty="0" smtClean="0">
                <a:solidFill>
                  <a:srgbClr val="C00000"/>
                </a:solidFill>
              </a:rPr>
              <a:t>площадки</a:t>
            </a:r>
            <a:r>
              <a:rPr lang="ru-RU" sz="3200" dirty="0">
                <a:solidFill>
                  <a:srgbClr val="C00000"/>
                </a:solidFill>
              </a:rPr>
              <a:t/>
            </a:r>
            <a:br>
              <a:rPr lang="ru-RU" sz="3200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413656" y="420967"/>
            <a:ext cx="5550416" cy="19485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solidFill>
                  <a:schemeClr val="tx1"/>
                </a:solidFill>
              </a:rPr>
              <a:t>Государственное бюджетное учреждение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дополнительного образования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Центр психолого-педагогической, медицинской и социальной помощи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Выборгского района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Санкт-Петербурга</a:t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27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994" y="581929"/>
            <a:ext cx="5266002" cy="70609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AA3216"/>
                </a:solidFill>
              </a:rPr>
              <a:t>Научно-практический семинар</a:t>
            </a:r>
            <a:br>
              <a:rPr lang="ru-RU" sz="2800" dirty="0">
                <a:solidFill>
                  <a:srgbClr val="AA3216"/>
                </a:solidFill>
              </a:rPr>
            </a:br>
            <a:r>
              <a:rPr lang="ru-RU" sz="2800" dirty="0">
                <a:solidFill>
                  <a:srgbClr val="AA3216"/>
                </a:solidFill>
              </a:rPr>
              <a:t> «Основы детской психологии и педагогики»</a:t>
            </a:r>
            <a:br>
              <a:rPr lang="ru-RU" sz="2800" dirty="0">
                <a:solidFill>
                  <a:srgbClr val="AA3216"/>
                </a:solidFill>
              </a:rPr>
            </a:br>
            <a:r>
              <a:rPr lang="ru-RU" sz="2800" dirty="0" smtClean="0">
                <a:solidFill>
                  <a:srgbClr val="AA3216"/>
                </a:solidFill>
              </a:rPr>
              <a:t> </a:t>
            </a:r>
            <a:r>
              <a:rPr lang="ru-RU" sz="2800" dirty="0">
                <a:solidFill>
                  <a:srgbClr val="AA3216"/>
                </a:solidFill>
              </a:rPr>
              <a:t>СПб АППО - 2020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сентябрь 2020\фото от Цыганковой\Attachments_ser588@mail.ru_2020-09-07_08-59-42 (1)\2  23 января 2020 семинар основы детской психологии и педагогики  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4" y="1872343"/>
            <a:ext cx="5167014" cy="340977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сентябрь 2020\фото от Цыганковой\Attachments_ser588@mail.ru_2020-09-07_08-59-42 (1)\3  21 мая 2019 Основы детской психологии и педагогики 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4" y="1774371"/>
            <a:ext cx="5067435" cy="35077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50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28" y="2417741"/>
            <a:ext cx="5163886" cy="144016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dirty="0">
                <a:solidFill>
                  <a:srgbClr val="AA3216"/>
                </a:solidFill>
              </a:rPr>
              <a:t>Городской круглый </a:t>
            </a:r>
            <a:r>
              <a:rPr lang="ru-RU" sz="3600" dirty="0" smtClean="0">
                <a:solidFill>
                  <a:srgbClr val="AA3216"/>
                </a:solidFill>
              </a:rPr>
              <a:t>стол</a:t>
            </a:r>
            <a:r>
              <a:rPr lang="ru-RU" sz="3600" dirty="0">
                <a:solidFill>
                  <a:srgbClr val="AA3216"/>
                </a:solidFill>
              </a:rPr>
              <a:t/>
            </a:r>
            <a:br>
              <a:rPr lang="ru-RU" sz="3600" dirty="0">
                <a:solidFill>
                  <a:srgbClr val="AA3216"/>
                </a:solidFill>
              </a:rPr>
            </a:br>
            <a:r>
              <a:rPr lang="ru-RU" sz="3600" dirty="0">
                <a:solidFill>
                  <a:srgbClr val="AA3216"/>
                </a:solidFill>
              </a:rPr>
              <a:t> «Комплексная модель совершенствования условий организации и осуществления образовательного процесса для преодоления синдрома дефицита внимания и </a:t>
            </a:r>
            <a:r>
              <a:rPr lang="ru-RU" sz="3600" dirty="0" err="1">
                <a:solidFill>
                  <a:srgbClr val="AA3216"/>
                </a:solidFill>
              </a:rPr>
              <a:t>гиперактивности</a:t>
            </a:r>
            <a:r>
              <a:rPr lang="ru-RU" sz="3600" dirty="0">
                <a:solidFill>
                  <a:srgbClr val="AA3216"/>
                </a:solidFill>
              </a:rPr>
              <a:t> у обучающихся 1-7 классов</a:t>
            </a:r>
            <a:r>
              <a:rPr lang="ru-RU" sz="3600" dirty="0" smtClean="0">
                <a:solidFill>
                  <a:srgbClr val="AA3216"/>
                </a:solidFill>
              </a:rPr>
              <a:t>»</a:t>
            </a:r>
            <a:r>
              <a:rPr lang="ru-RU" sz="3600" dirty="0">
                <a:solidFill>
                  <a:srgbClr val="AA3216"/>
                </a:solidFill>
              </a:rPr>
              <a:t/>
            </a:r>
            <a:br>
              <a:rPr lang="ru-RU" sz="3600" dirty="0">
                <a:solidFill>
                  <a:srgbClr val="AA3216"/>
                </a:solidFill>
              </a:rPr>
            </a:br>
            <a:r>
              <a:rPr lang="ru-RU" sz="3600" dirty="0">
                <a:solidFill>
                  <a:srgbClr val="AA3216"/>
                </a:solidFill>
              </a:rPr>
              <a:t> </a:t>
            </a:r>
            <a:r>
              <a:rPr lang="ru-RU" sz="3600" dirty="0" smtClean="0">
                <a:solidFill>
                  <a:srgbClr val="AA3216"/>
                </a:solidFill>
              </a:rPr>
              <a:t>ГБОУ </a:t>
            </a:r>
            <a:r>
              <a:rPr lang="ru-RU" sz="3600" dirty="0">
                <a:solidFill>
                  <a:srgbClr val="AA3216"/>
                </a:solidFill>
              </a:rPr>
              <a:t>СОШ №518 </a:t>
            </a:r>
            <a:r>
              <a:rPr lang="en-US" sz="3600" dirty="0" smtClean="0">
                <a:solidFill>
                  <a:srgbClr val="AA3216"/>
                </a:solidFill>
              </a:rPr>
              <a:t/>
            </a:r>
            <a:br>
              <a:rPr lang="en-US" sz="3600" dirty="0" smtClean="0">
                <a:solidFill>
                  <a:srgbClr val="AA3216"/>
                </a:solidFill>
              </a:rPr>
            </a:br>
            <a:r>
              <a:rPr lang="ru-RU" sz="3600" dirty="0" smtClean="0">
                <a:solidFill>
                  <a:srgbClr val="AA3216"/>
                </a:solidFill>
              </a:rPr>
              <a:t>2018г</a:t>
            </a:r>
            <a:r>
              <a:rPr lang="ru-RU" sz="3600" dirty="0">
                <a:solidFill>
                  <a:srgbClr val="AA3216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ЦПМСС\Downloads\krst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15" y="335298"/>
            <a:ext cx="4353636" cy="297195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ЦПМСС\Downloads\krs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15" y="3603017"/>
            <a:ext cx="4353636" cy="290664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35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0" y="2238404"/>
            <a:ext cx="4654219" cy="151216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AA3216"/>
                </a:solidFill>
              </a:rPr>
              <a:t>Круглый стол для </a:t>
            </a:r>
            <a:r>
              <a:rPr lang="ru-RU" sz="3200" dirty="0" smtClean="0">
                <a:solidFill>
                  <a:srgbClr val="AA3216"/>
                </a:solidFill>
              </a:rPr>
              <a:t>педагогов</a:t>
            </a:r>
            <a:r>
              <a:rPr lang="ru-RU" sz="3200" dirty="0">
                <a:solidFill>
                  <a:srgbClr val="AA3216"/>
                </a:solidFill>
              </a:rPr>
              <a:t/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«Проектирование индивидуального образовательного маршрута для обучающихся с СДВГ» 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ГБОУ СОШ №518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 2020 г.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1" y="3396343"/>
            <a:ext cx="5045567" cy="298519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1" y="418237"/>
            <a:ext cx="5045567" cy="278777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519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20" y="3055578"/>
            <a:ext cx="5065914" cy="6972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Занятия 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с использованием 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комплекса упражнений, направленного на развитие </a:t>
            </a:r>
            <a:r>
              <a:rPr lang="ru-RU" sz="3200" dirty="0" err="1">
                <a:solidFill>
                  <a:srgbClr val="AA3216"/>
                </a:solidFill>
              </a:rPr>
              <a:t>дефицитарных</a:t>
            </a:r>
            <a:r>
              <a:rPr lang="ru-RU" sz="3200" dirty="0">
                <a:solidFill>
                  <a:srgbClr val="AA3216"/>
                </a:solidFill>
              </a:rPr>
              <a:t> функций (свойств внимания, контроля поведения, двигательного контроля) обучающихся с СДВГ в образовательном процессе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 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2019-2020гг.</a:t>
            </a:r>
          </a:p>
        </p:txBody>
      </p:sp>
      <p:pic>
        <p:nvPicPr>
          <p:cNvPr id="4" name="Picture 2" descr="C:\Users\ЦПМСС\Desktop\фото\фото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4" y="260649"/>
            <a:ext cx="5061857" cy="331236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ЦПМСС\Desktop\фото\фото\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6" y="3573017"/>
            <a:ext cx="5040085" cy="294153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452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435" y="980728"/>
            <a:ext cx="10574965" cy="21602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AA3216"/>
                </a:solidFill>
                <a:latin typeface="+mn-lt"/>
                <a:ea typeface="+mn-ea"/>
                <a:cs typeface="+mn-cs"/>
              </a:rPr>
              <a:t>Занятия по ДООП для детей с СДВГ</a:t>
            </a:r>
            <a:br>
              <a:rPr lang="ru-RU" sz="2400" dirty="0">
                <a:solidFill>
                  <a:srgbClr val="AA3216"/>
                </a:solidFill>
                <a:latin typeface="+mn-lt"/>
                <a:ea typeface="+mn-ea"/>
                <a:cs typeface="+mn-cs"/>
              </a:rPr>
            </a:br>
            <a:r>
              <a:rPr lang="ru-RU" sz="2400" dirty="0">
                <a:solidFill>
                  <a:srgbClr val="AA3216"/>
                </a:solidFill>
                <a:latin typeface="+mn-lt"/>
                <a:ea typeface="+mn-ea"/>
                <a:cs typeface="+mn-cs"/>
              </a:rPr>
              <a:t> проводят педагоги-психологи ЦППМСП Выборгского района 2018 г.</a:t>
            </a:r>
            <a:br>
              <a:rPr lang="ru-RU" sz="2400" dirty="0">
                <a:solidFill>
                  <a:srgbClr val="AA3216"/>
                </a:solidFill>
                <a:latin typeface="+mn-lt"/>
                <a:ea typeface="+mn-ea"/>
                <a:cs typeface="+mn-cs"/>
              </a:rPr>
            </a:br>
            <a:endParaRPr lang="ru-RU" sz="2400" dirty="0">
              <a:solidFill>
                <a:srgbClr val="AA321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C:\Users\ЦПМСС\Desktop\фото\фото\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1381273"/>
            <a:ext cx="11076461" cy="467288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021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ЦПМСС\Desktop\фото\фото\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1" y="372476"/>
            <a:ext cx="5230464" cy="329348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ЦПМСС\Desktop\фото\фото\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77" y="372475"/>
            <a:ext cx="5008729" cy="329348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ЦПМСС\Desktop\фото\фото\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0" y="3768342"/>
            <a:ext cx="5256585" cy="262700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ЦПМСС\Desktop\фото\фото\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70" y="3665955"/>
            <a:ext cx="3014464" cy="282606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906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71" y="603271"/>
            <a:ext cx="10972800" cy="77809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Мастер-класс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в рамках IX Всероссийской научно-практической конференции</a:t>
            </a:r>
            <a:r>
              <a:rPr lang="en-US" sz="3200" dirty="0">
                <a:solidFill>
                  <a:srgbClr val="AA3216"/>
                </a:solidFill>
              </a:rPr>
              <a:t/>
            </a:r>
            <a:br>
              <a:rPr lang="en-US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«Воспитание семейных ценностей: партнерство семьи, школы и общества» 2019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сентябрь 2020\фото от Цыганковой\Attachments_ser588@mail.ru_2020-09-07_08-59-42 (1)\2 20 февраля 2020 Здоровье и образ жизни ребенка взаимодействие семьи и школы  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90" y="1993946"/>
            <a:ext cx="5148781" cy="323119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сентябрь 2020\фото от Цыганковой\Attachments_ser588@mail.ru_2020-09-07_08-59-42 (1)\2 Семинар для родителей Основы детской психологии и педагогики Семейный сценарий личности  19.02.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2001775"/>
            <a:ext cx="5245621" cy="322336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75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2865" y="3134274"/>
            <a:ext cx="5845628" cy="165462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Заседание районного методического объединения 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педагогов-психологов Выборгского </a:t>
            </a:r>
            <a:r>
              <a:rPr lang="ru-RU" sz="3200" dirty="0" smtClean="0">
                <a:solidFill>
                  <a:srgbClr val="AA3216"/>
                </a:solidFill>
              </a:rPr>
              <a:t>района</a:t>
            </a:r>
            <a:r>
              <a:rPr lang="en-US" sz="3200" dirty="0">
                <a:solidFill>
                  <a:srgbClr val="AA3216"/>
                </a:solidFill>
              </a:rPr>
              <a:t/>
            </a:r>
            <a:br>
              <a:rPr lang="en-US" sz="3200" dirty="0">
                <a:solidFill>
                  <a:srgbClr val="AA3216"/>
                </a:solidFill>
              </a:rPr>
            </a:br>
            <a:r>
              <a:rPr lang="en-US" sz="3200" dirty="0">
                <a:solidFill>
                  <a:srgbClr val="AA3216"/>
                </a:solidFill>
              </a:rPr>
              <a:t/>
            </a:r>
            <a:br>
              <a:rPr lang="en-US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-  2019 г.</a:t>
            </a:r>
            <a:br>
              <a:rPr lang="ru-RU" sz="3200" dirty="0">
                <a:solidFill>
                  <a:srgbClr val="AA3216"/>
                </a:solidFill>
              </a:rPr>
            </a:br>
            <a:endParaRPr lang="ru-RU" sz="3200" dirty="0">
              <a:solidFill>
                <a:srgbClr val="AA321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    </a:t>
            </a:r>
            <a:endParaRPr lang="ru-RU" dirty="0"/>
          </a:p>
        </p:txBody>
      </p:sp>
      <p:pic>
        <p:nvPicPr>
          <p:cNvPr id="4" name="Picture 2" descr="C:\Users\ЦПМСС\Desktop\фото\фото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6" y="1182970"/>
            <a:ext cx="5462191" cy="448491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42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16" y="2909743"/>
            <a:ext cx="4672084" cy="86895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Научно-методический совет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«Совершенствование условий организации и осуществления образовательного процесса для преодоления синдрома гиперактивности и дефицита внимания у обучающихся»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2018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год</a:t>
            </a:r>
          </a:p>
        </p:txBody>
      </p:sp>
      <p:pic>
        <p:nvPicPr>
          <p:cNvPr id="4" name="Picture 2" descr="C:\Users\ЦПМСС\Desktop\фото\фото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8914" y="1570795"/>
            <a:ext cx="5418161" cy="38047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7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5286233" cy="79208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Занятия </a:t>
            </a:r>
            <a:r>
              <a:rPr lang="ru-RU" sz="3200" dirty="0" err="1">
                <a:solidFill>
                  <a:srgbClr val="AA3216"/>
                </a:solidFill>
              </a:rPr>
              <a:t>балинтовской</a:t>
            </a:r>
            <a:r>
              <a:rPr lang="ru-RU" sz="3200" dirty="0">
                <a:solidFill>
                  <a:srgbClr val="AA3216"/>
                </a:solidFill>
              </a:rPr>
              <a:t> группы -  2019 г.</a:t>
            </a:r>
          </a:p>
        </p:txBody>
      </p:sp>
      <p:pic>
        <p:nvPicPr>
          <p:cNvPr id="2050" name="Picture 2" descr="C:\Users\цпмсс\Desktop\news_191023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37277" y="1537773"/>
            <a:ext cx="5172502" cy="353987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цпмсс\Desktop\news_191023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69" y="1537773"/>
            <a:ext cx="5105156" cy="353987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09436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0309" y="929085"/>
            <a:ext cx="4293704" cy="12961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Директор ГБУ ДО ЦППМСП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Выборгского района Санкт-Петербурга</a:t>
            </a:r>
          </a:p>
          <a:p>
            <a:pPr algn="ctr"/>
            <a:r>
              <a:rPr lang="ru-RU" sz="36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600" b="1" dirty="0" err="1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Кургинова</a:t>
            </a:r>
            <a:r>
              <a:rPr lang="ru-RU" sz="36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Алевтина Николаевна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3" y="865187"/>
            <a:ext cx="4452258" cy="461077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114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994" y="3049990"/>
            <a:ext cx="4766997" cy="86409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Методический совет Центра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«Результаты реализации педагогами Комплекса упражнений для развития </a:t>
            </a:r>
            <a:r>
              <a:rPr lang="ru-RU" sz="3200" dirty="0" err="1">
                <a:solidFill>
                  <a:srgbClr val="AA3216"/>
                </a:solidFill>
              </a:rPr>
              <a:t>дефицитарных</a:t>
            </a:r>
            <a:r>
              <a:rPr lang="ru-RU" sz="3200" dirty="0">
                <a:solidFill>
                  <a:srgbClr val="AA3216"/>
                </a:solidFill>
              </a:rPr>
              <a:t> функций у обучающихся с СДВГ</a:t>
            </a:r>
            <a:r>
              <a:rPr lang="en-US" sz="3200" dirty="0">
                <a:solidFill>
                  <a:srgbClr val="AA3216"/>
                </a:solidFill>
              </a:rPr>
              <a:t/>
            </a:r>
            <a:br>
              <a:rPr lang="en-US" sz="3200" dirty="0">
                <a:solidFill>
                  <a:srgbClr val="AA3216"/>
                </a:solidFill>
              </a:rPr>
            </a:br>
            <a:r>
              <a:rPr lang="en-US" sz="3200" dirty="0">
                <a:solidFill>
                  <a:srgbClr val="AA3216"/>
                </a:solidFill>
              </a:rPr>
              <a:t/>
            </a:r>
            <a:br>
              <a:rPr lang="en-US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2019 г.</a:t>
            </a:r>
          </a:p>
        </p:txBody>
      </p:sp>
      <p:pic>
        <p:nvPicPr>
          <p:cNvPr id="4" name="Picture 6" descr="C:\Users\ЦПМСС\Desktop\фото\фото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09" y="1610435"/>
            <a:ext cx="5322627" cy="365554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37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347" y="2726212"/>
            <a:ext cx="5149134" cy="72494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Районный научно-практический семинар</a:t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 «Индивидуализация образовательного процесса для детей с особыми образовательными потребностями, в том числе с СДВГ: проектирование и реализация ИОМ»  </a:t>
            </a:r>
            <a:r>
              <a:rPr lang="en-US" sz="3200" dirty="0">
                <a:solidFill>
                  <a:srgbClr val="C00000"/>
                </a:solidFill>
              </a:rPr>
              <a:t/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/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 2020 г.</a:t>
            </a:r>
          </a:p>
        </p:txBody>
      </p:sp>
      <p:pic>
        <p:nvPicPr>
          <p:cNvPr id="4" name="Picture 2" descr="C:\Users\ЦПМСС\Desktop\фото\фото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96" y="1228298"/>
            <a:ext cx="5308980" cy="4203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40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487" y="2636788"/>
            <a:ext cx="5258937" cy="86895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Секция </a:t>
            </a:r>
            <a:r>
              <a:rPr lang="en-US" sz="3200" dirty="0">
                <a:solidFill>
                  <a:srgbClr val="C00000"/>
                </a:solidFill>
              </a:rPr>
              <a:t/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IX</a:t>
            </a:r>
            <a:r>
              <a:rPr lang="ru-RU" sz="3200" dirty="0">
                <a:solidFill>
                  <a:srgbClr val="C00000"/>
                </a:solidFill>
              </a:rPr>
              <a:t> научно-практической конференции</a:t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 с международным участием «Воспитание семейных ценностей: партнерство семьи, школы и общества» </a:t>
            </a:r>
            <a:r>
              <a:rPr lang="en-US" sz="3200" dirty="0">
                <a:solidFill>
                  <a:srgbClr val="C00000"/>
                </a:solidFill>
              </a:rPr>
              <a:t/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/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2020 г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ЦПМСС\Downloads\20200604_2004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859571"/>
            <a:ext cx="5505460" cy="505916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664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ЦПМСС\Downloads\20200604_2004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4" y="349760"/>
            <a:ext cx="9548739" cy="601558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91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81" y="3611620"/>
            <a:ext cx="5172691" cy="2789180"/>
          </a:xfrm>
          <a:prstGeom prst="rect">
            <a:avLst/>
          </a:prstGeom>
          <a:noFill/>
          <a:ln w="7620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8" descr="C:\Users\ЦПМСС\Desktop\20190824_202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9" y="3122065"/>
            <a:ext cx="4824187" cy="32923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82" y="310626"/>
            <a:ext cx="5076967" cy="2811439"/>
          </a:xfrm>
          <a:prstGeom prst="rect">
            <a:avLst/>
          </a:prstGeom>
          <a:noFill/>
          <a:ln w="7620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18209" y="1245919"/>
            <a:ext cx="5013133" cy="94085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Коллектив </a:t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ГБУ ДО ЦППМСП Выборгского района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2175937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504967"/>
            <a:ext cx="5087911" cy="1760561"/>
          </a:xfrm>
        </p:spPr>
        <p:txBody>
          <a:bodyPr>
            <a:normAutofit/>
          </a:bodyPr>
          <a:lstStyle/>
          <a:p>
            <a:r>
              <a:rPr lang="ru-RU" dirty="0" smtClean="0"/>
              <a:t>Приглашаем к сотрудничеству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5888" y="3151035"/>
            <a:ext cx="5087912" cy="30259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sz="2400" b="1" dirty="0"/>
              <a:t>Сайт ГБУ ДО ЦППМСП </a:t>
            </a:r>
            <a:r>
              <a:rPr lang="en-US" sz="2400" b="1" dirty="0">
                <a:hlinkClick r:id="rId2"/>
              </a:rPr>
              <a:t>https</a:t>
            </a:r>
            <a:r>
              <a:rPr lang="en-US" sz="2400" b="1" dirty="0">
                <a:hlinkClick r:id="rId2"/>
              </a:rPr>
              <a:t>://</a:t>
            </a:r>
            <a:r>
              <a:rPr lang="ru-RU" sz="2400" b="1" dirty="0" err="1" smtClean="0">
                <a:hlinkClick r:id="rId2"/>
              </a:rPr>
              <a:t>цппмсп-выборгский.рф</a:t>
            </a:r>
            <a:r>
              <a:rPr lang="ru-RU" sz="2400" b="1" dirty="0" smtClean="0">
                <a:hlinkClick r:id="rId2"/>
              </a:rPr>
              <a:t>/</a:t>
            </a:r>
            <a:endParaRPr lang="ru-RU" sz="2400" b="1" dirty="0" smtClean="0"/>
          </a:p>
          <a:p>
            <a:pPr marL="0" indent="0" algn="ctr">
              <a:buNone/>
            </a:pPr>
            <a:r>
              <a:rPr lang="ru-RU" sz="2400" b="1" dirty="0"/>
              <a:t>Сайт </a:t>
            </a:r>
            <a:r>
              <a:rPr lang="ru-RU" sz="2400" b="1" dirty="0"/>
              <a:t>Навигатор </a:t>
            </a:r>
            <a:endParaRPr lang="ru-RU" sz="2400" b="1" dirty="0"/>
          </a:p>
          <a:p>
            <a:pPr marL="0" indent="0" algn="ctr">
              <a:buNone/>
            </a:pPr>
            <a:r>
              <a:rPr lang="en-US" sz="2400" b="1" u="sng" dirty="0">
                <a:solidFill>
                  <a:srgbClr val="0070C0"/>
                </a:solidFill>
              </a:rPr>
              <a:t>http</a:t>
            </a:r>
            <a:r>
              <a:rPr lang="en-US" sz="2400" b="1" u="sng" dirty="0">
                <a:solidFill>
                  <a:srgbClr val="0070C0"/>
                </a:solidFill>
              </a:rPr>
              <a:t>://</a:t>
            </a:r>
            <a:r>
              <a:rPr lang="ru-RU" sz="2400" b="1" u="sng" dirty="0" err="1" smtClean="0">
                <a:solidFill>
                  <a:srgbClr val="0070C0"/>
                </a:solidFill>
              </a:rPr>
              <a:t>эп.цппмсп-выборгский.рф</a:t>
            </a:r>
            <a:r>
              <a:rPr lang="ru-RU" sz="2400" b="1" dirty="0">
                <a:hlinkClick r:id="rId2"/>
              </a:rPr>
              <a:t>/</a:t>
            </a:r>
            <a:endParaRPr lang="ru-RU" sz="2400" b="1" dirty="0"/>
          </a:p>
          <a:p>
            <a:pPr marL="0" indent="0" algn="ctr">
              <a:buNone/>
            </a:pPr>
            <a:endParaRPr lang="ru-RU" sz="2400" b="1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36979" y="682388"/>
            <a:ext cx="5187287" cy="49372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ГОСУДАРСТВЕННОЕ БЮДЖЕТНОЕ УЧРЕЖДЕНИЕ ДОПОЛНИТЕЛЬНОГО ОБРАЗОВАНИЯ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ЦЕНТР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ПСИХОЛОГО-ПЕДАГОГИЧЕСКОЙ, МЕДИЦИНСКОЙ И СОЦИАЛЬНОЙ ПОМОЩИ ВЫБОРГСКОГО РАЙОНА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САНКТ-ПЕТЕРБУРГА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194017</a:t>
            </a:r>
            <a:r>
              <a:rPr lang="ru-RU" b="1" dirty="0"/>
              <a:t>, Санкт-Петербург, Костромской проспект, д. </a:t>
            </a:r>
            <a:r>
              <a:rPr lang="ru-RU" b="1" dirty="0" smtClean="0"/>
              <a:t>7, Литера А, помещение 1-Н.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Телефон: (812) 553 18 75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E-</a:t>
            </a:r>
            <a:r>
              <a:rPr lang="ru-RU" b="1" dirty="0" err="1" smtClean="0"/>
              <a:t>mail</a:t>
            </a:r>
            <a:r>
              <a:rPr lang="ru-RU" b="1" dirty="0" smtClean="0"/>
              <a:t>: viborpmss@bk.ru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79203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2548" y="373473"/>
            <a:ext cx="4916670" cy="170569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Научные руководители РИП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AA3216"/>
                </a:solidFill>
              </a:rPr>
              <a:t/>
            </a:r>
            <a:br>
              <a:rPr lang="ru-RU" sz="3600" dirty="0">
                <a:solidFill>
                  <a:srgbClr val="AA3216"/>
                </a:solidFill>
              </a:rPr>
            </a:br>
            <a:endParaRPr lang="ru-RU" sz="3600" dirty="0">
              <a:solidFill>
                <a:srgbClr val="AA3216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07862" y="1617663"/>
            <a:ext cx="4835473" cy="1500187"/>
          </a:xfrm>
        </p:spPr>
        <p:txBody>
          <a:bodyPr>
            <a:normAutofit fontScale="85000" lnSpcReduction="10000"/>
          </a:bodyPr>
          <a:lstStyle/>
          <a:p>
            <a:r>
              <a:rPr lang="ru-RU" sz="32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Эрлих Олег Валерьевич  заведующий кафедрой педагогики семьи СПб АППО, кандидат педагогических наук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74" y="441122"/>
            <a:ext cx="3717911" cy="28803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5"/>
          <p:cNvSpPr txBox="1">
            <a:spLocks/>
          </p:cNvSpPr>
          <p:nvPr/>
        </p:nvSpPr>
        <p:spPr>
          <a:xfrm>
            <a:off x="796976" y="3979863"/>
            <a:ext cx="4835473" cy="15001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Цыганкова Наталия Игоревна, доцент кафедры педагогики семьи СПб АППО, кандидат педагогических наук</a:t>
            </a:r>
          </a:p>
          <a:p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74" y="3566457"/>
            <a:ext cx="3815883" cy="28803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664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ЦПМСС\Desktop\фото\фото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7" y="1371599"/>
            <a:ext cx="5606142" cy="3984171"/>
          </a:xfrm>
          <a:prstGeom prst="rect">
            <a:avLst/>
          </a:prstGeom>
          <a:noFill/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599" y="359229"/>
            <a:ext cx="49965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Круглый стол</a:t>
            </a:r>
            <a:endParaRPr lang="en-US" sz="3200" b="1" dirty="0">
              <a:solidFill>
                <a:srgbClr val="AA32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32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«Проблема синдрома дефицита внимания</a:t>
            </a:r>
            <a:endParaRPr lang="en-US" sz="3200" b="1" dirty="0">
              <a:solidFill>
                <a:srgbClr val="AA32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32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и гиперактивности в образовательном процессе: диалог врачей, родителей и педагогов» в рамках Всероссийского педиатрического форума - 2019 г.</a:t>
            </a:r>
          </a:p>
        </p:txBody>
      </p:sp>
    </p:spTree>
    <p:extLst>
      <p:ext uri="{BB962C8B-B14F-4D97-AF65-F5344CB8AC3E}">
        <p14:creationId xmlns:p14="http://schemas.microsoft.com/office/powerpoint/2010/main" val="1937494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ЦПМСС\Desktop\фото\фото\4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40" y="1121229"/>
            <a:ext cx="5370459" cy="399750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261" y="332656"/>
            <a:ext cx="50074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Городской круглый</a:t>
            </a:r>
          </a:p>
          <a:p>
            <a:pPr algn="ctr"/>
            <a:r>
              <a:rPr lang="ru-RU" sz="3200" b="1" dirty="0">
                <a:solidFill>
                  <a:srgbClr val="AA32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стол в рамках общественно-педагогического объединения педагогов и родителей Ассоциации образовательных организаций, работающих в сфере психолого-педагогического сопровождения семьи  - 2019 г.</a:t>
            </a:r>
          </a:p>
        </p:txBody>
      </p:sp>
    </p:spTree>
    <p:extLst>
      <p:ext uri="{BB962C8B-B14F-4D97-AF65-F5344CB8AC3E}">
        <p14:creationId xmlns:p14="http://schemas.microsoft.com/office/powerpoint/2010/main" val="2426772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153" y="507994"/>
            <a:ext cx="4961615" cy="111608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Городское родительское собрание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</a:t>
            </a:r>
            <a:r>
              <a:rPr lang="ru-RU" sz="3200" dirty="0" smtClean="0">
                <a:solidFill>
                  <a:srgbClr val="AA3216"/>
                </a:solidFill>
              </a:rPr>
              <a:t>2019 </a:t>
            </a:r>
            <a:r>
              <a:rPr lang="ru-RU" sz="3200" dirty="0">
                <a:solidFill>
                  <a:srgbClr val="AA3216"/>
                </a:solidFill>
              </a:rPr>
              <a:t>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сентябрь 2020\фото от Цыганковой\Attachments_ser588@mail.ru_2020-09-07_08-59-42 (1)\2 26.09.2019 городское родительское собрание ГРАЖДАНСКАЯ АКТИВНОСТЬ И ФОРМЫ ЕЕ ПРОЯВЛЕНИЯ в подростковой и молодежной сред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15" y="617167"/>
            <a:ext cx="4659086" cy="253532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ентябрь 2020\фото от Цыганковой\Attachments_ser588@mail.ru_2020-09-07_08-59-42 (1)\26.09.19 городское родительское собрание ГРАЖДАНСКАЯ АКТИВНОСТЬ И ФОРМЫ ЕЕ ПРОЯВЛЕНИЯ в подростковой и молодежной среде 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813019"/>
            <a:ext cx="5257802" cy="317932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сентябрь 2020\фото от Цыганковой\Attachments_ser588@mail.ru_2020-09-07_08-59-42 (1)\28 ноября 2019 семинар с Народным фронтом Вопросы безопасности и укрепления здоровья детей и подростков в образовательной организации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15" y="3496288"/>
            <a:ext cx="4659086" cy="299210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51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60" y="116632"/>
            <a:ext cx="5638840" cy="110406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Семинары для родителей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2018-2019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сентябрь 2020\фото от Цыганковой\Attachments_ser588@mail.ru_2020-09-07_08-59-42 (1)\2    17.09.2019 Семинар для родителей (законных представителей) несовершеннолетних развершение споров и конфликтных ситуаций в семье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8" y="1214422"/>
            <a:ext cx="5031825" cy="250457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ентябрь 2020\фото от Цыганковой\Attachments_ser588@mail.ru_2020-09-07_08-59-42 (1)\1 Семинар для родителей Основы детской психологии и педагогики Семейный сценарий личности  19.02.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8" y="3856816"/>
            <a:ext cx="5031825" cy="252451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сентябрь 2020\фото от Цыганковой\Attachments_ser588@mail.ru_2020-09-07_08-59-42 (1)\Семинар для родителей Основы детской психологии и педагогики Семейный сценарий личности  19.02.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92" y="3718992"/>
            <a:ext cx="5334207" cy="276733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ЦПМСС\Downloads\20200907_1008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92" y="599931"/>
            <a:ext cx="5334208" cy="295969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61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40" y="2019718"/>
            <a:ext cx="5021075" cy="195446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Педагоги Выборгского района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повышают квалификацию по программе</a:t>
            </a:r>
            <a:r>
              <a:rPr lang="ru-RU" sz="3200" dirty="0" smtClean="0">
                <a:solidFill>
                  <a:srgbClr val="AA3216"/>
                </a:solidFill>
              </a:rPr>
              <a:t>:</a:t>
            </a:r>
            <a:r>
              <a:rPr lang="ru-RU" sz="3200" dirty="0">
                <a:solidFill>
                  <a:srgbClr val="AA3216"/>
                </a:solidFill>
              </a:rPr>
              <a:t/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«Проектирование педагогических условий для преодоления синдрома дефицита внимания и гиперактивности у обучающихся в образовательном процессе</a:t>
            </a:r>
            <a:r>
              <a:rPr lang="ru-RU" sz="3200" dirty="0" smtClean="0">
                <a:solidFill>
                  <a:srgbClr val="AA3216"/>
                </a:solidFill>
              </a:rPr>
              <a:t>»</a:t>
            </a:r>
            <a:r>
              <a:rPr lang="ru-RU" sz="3200" dirty="0">
                <a:solidFill>
                  <a:srgbClr val="AA3216"/>
                </a:solidFill>
              </a:rPr>
              <a:t/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2018-2019 учебный год</a:t>
            </a:r>
          </a:p>
        </p:txBody>
      </p:sp>
      <p:pic>
        <p:nvPicPr>
          <p:cNvPr id="1026" name="Picture 2" descr="C:\Users\цпмсс\Desktop\190410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98771" y="362677"/>
            <a:ext cx="5151667" cy="302433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цпмсс\Desktop\190410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2688" y="3269095"/>
            <a:ext cx="5199796" cy="329365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1201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1" y="476673"/>
            <a:ext cx="5339482" cy="49588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AA3216"/>
                </a:solidFill>
              </a:rPr>
              <a:t>Семинар в АППО</a:t>
            </a:r>
            <a:br>
              <a:rPr lang="ru-RU" sz="3200" dirty="0">
                <a:solidFill>
                  <a:srgbClr val="AA3216"/>
                </a:solidFill>
              </a:rPr>
            </a:br>
            <a:r>
              <a:rPr lang="ru-RU" sz="3200" dirty="0">
                <a:solidFill>
                  <a:srgbClr val="AA3216"/>
                </a:solidFill>
              </a:rPr>
              <a:t> «Основы детской психологии и педагогики» – 2019г.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сентябрь 2020\фото от Цыганковой\Attachments_ser588@mail.ru_2020-09-07_08-59-42 (1)\1   21 мая 2019 Основы детской психологии и педагог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9" y="1557434"/>
            <a:ext cx="5208853" cy="345144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ентябрь 2020\фото от Цыганковой\Attachments_ser588@mail.ru_2020-09-07_08-59-42 (1)\2  21 мая 2019 Основы детской психологии и педагогики 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70" y="1557434"/>
            <a:ext cx="5298439" cy="352065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35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1" id="{6EB41901-E906-4F5D-92CE-8CC78677F874}" vid="{66B04ABB-2228-4FAF-99D5-43E267AA4B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1</Template>
  <TotalTime>210</TotalTime>
  <Words>201</Words>
  <Application>Microsoft Office PowerPoint</Application>
  <PresentationFormat>Произвольный</PresentationFormat>
  <Paragraphs>52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листание 1</vt:lpstr>
      <vt:lpstr>2020 </vt:lpstr>
      <vt:lpstr>Презентация PowerPoint</vt:lpstr>
      <vt:lpstr>Научные руководители РИП  </vt:lpstr>
      <vt:lpstr>Презентация PowerPoint</vt:lpstr>
      <vt:lpstr>Презентация PowerPoint</vt:lpstr>
      <vt:lpstr>Городское родительское собрание  2019 г.</vt:lpstr>
      <vt:lpstr>Семинары для родителей  2018-2019 </vt:lpstr>
      <vt:lpstr>Педагоги Выборгского района  повышают квалификацию по программе:  «Проектирование педагогических условий для преодоления синдрома дефицита внимания и гиперактивности у обучающихся в образовательном процессе» 2018-2019 учебный год</vt:lpstr>
      <vt:lpstr>Семинар в АППО  «Основы детской психологии и педагогики» – 2019г.</vt:lpstr>
      <vt:lpstr>Научно-практический семинар  «Основы детской психологии и педагогики»  СПб АППО - 2020 г.</vt:lpstr>
      <vt:lpstr> Городской круглый стол  «Комплексная модель совершенствования условий организации и осуществления образовательного процесса для преодоления синдрома дефицита внимания и гиперактивности у обучающихся 1-7 классов»  ГБОУ СОШ №518  2018г.</vt:lpstr>
      <vt:lpstr>Круглый стол для педагогов «Проектирование индивидуального образовательного маршрута для обучающихся с СДВГ»   ГБОУ СОШ №518   2020 г.</vt:lpstr>
      <vt:lpstr>Занятия  с использованием  комплекса упражнений, направленного на развитие дефицитарных функций (свойств внимания, контроля поведения, двигательного контроля) обучающихся с СДВГ в образовательном процессе    2019-2020гг.</vt:lpstr>
      <vt:lpstr>Занятия по ДООП для детей с СДВГ  проводят педагоги-психологи ЦППМСП Выборгского района 2018 г. </vt:lpstr>
      <vt:lpstr>Презентация PowerPoint</vt:lpstr>
      <vt:lpstr>Мастер-класс  в рамках IX Всероссийской научно-практической конференции  «Воспитание семейных ценностей: партнерство семьи, школы и общества» 2019 г.</vt:lpstr>
      <vt:lpstr>Заседание районного методического объединения  педагогов-психологов Выборгского района   -  2019 г. </vt:lpstr>
      <vt:lpstr>Научно-методический совет  «Совершенствование условий организации и осуществления образовательного процесса для преодоления синдрома гиперактивности и дефицита внимания у обучающихся»  2018 год</vt:lpstr>
      <vt:lpstr>Занятия балинтовской группы -  2019 г.</vt:lpstr>
      <vt:lpstr>Методический совет Центра  «Результаты реализации педагогами Комплекса упражнений для развития дефицитарных функций у обучающихся с СДВГ   2019 г.</vt:lpstr>
      <vt:lpstr>Районный научно-практический семинар  «Индивидуализация образовательного процесса для детей с особыми образовательными потребностями, в том числе с СДВГ: проектирование и реализация ИОМ»     2020 г.</vt:lpstr>
      <vt:lpstr>Секция  IX научно-практической конференции  с международным участием «Воспитание семейных ценностей: партнерство семьи, школы и общества»   2020 г.</vt:lpstr>
      <vt:lpstr>Презентация PowerPoint</vt:lpstr>
      <vt:lpstr>Коллектив  ГБУ ДО ЦППМСП Выборгского района Санкт-Петербурга</vt:lpstr>
      <vt:lpstr>Приглашаем к сотрудничеству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ЦПМСС</cp:lastModifiedBy>
  <cp:revision>76</cp:revision>
  <cp:lastPrinted>2020-09-11T07:44:20Z</cp:lastPrinted>
  <dcterms:created xsi:type="dcterms:W3CDTF">2016-11-15T09:14:47Z</dcterms:created>
  <dcterms:modified xsi:type="dcterms:W3CDTF">2020-09-11T09:42:16Z</dcterms:modified>
</cp:coreProperties>
</file>