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sldIdLst>
    <p:sldId id="269" r:id="rId2"/>
    <p:sldId id="290" r:id="rId3"/>
    <p:sldId id="256" r:id="rId4"/>
    <p:sldId id="291" r:id="rId5"/>
    <p:sldId id="292" r:id="rId6"/>
    <p:sldId id="293" r:id="rId7"/>
    <p:sldId id="294" r:id="rId8"/>
    <p:sldId id="273" r:id="rId9"/>
    <p:sldId id="295" r:id="rId10"/>
    <p:sldId id="277" r:id="rId11"/>
    <p:sldId id="298" r:id="rId12"/>
    <p:sldId id="297" r:id="rId13"/>
    <p:sldId id="299" r:id="rId14"/>
    <p:sldId id="300" r:id="rId15"/>
    <p:sldId id="302" r:id="rId16"/>
    <p:sldId id="301" r:id="rId17"/>
    <p:sldId id="271" r:id="rId18"/>
    <p:sldId id="303" r:id="rId19"/>
    <p:sldId id="304" r:id="rId20"/>
    <p:sldId id="306" r:id="rId21"/>
    <p:sldId id="307" r:id="rId22"/>
    <p:sldId id="308" r:id="rId23"/>
    <p:sldId id="30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F60A42"/>
    <a:srgbClr val="000000"/>
    <a:srgbClr val="00FFFF"/>
    <a:srgbClr val="FFFF66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83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242415B-2130-4F27-9BB1-1BF8F05C07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D8F1E-1535-46EC-A5F8-B19460497A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6AC1194D-80CD-49D5-ACE9-8EE7CCA4BB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E6D25-D0D2-4289-B710-FEBBEC458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BCFA1DB-5C76-467E-A4E2-DF58C6A035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28823DC-D796-4A92-AFEC-59AF35A5DD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EDC1BAF3-60FA-44CA-9953-8124B30587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7DE7F2ED-1E41-40FE-A041-E18F1DD1D7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5A6CC54-6056-4677-939D-864A8FDFFA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3744CF1-BB62-4C68-BB42-BB5D5A98FB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B70C1B-123B-43C3-B202-F8AC02A5BD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DC19EF62-C694-4630-8DF1-485394CFA4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077E49A-01EF-4B6F-94A9-780453D78B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E:\!&#1053;&#1072;&#1089;&#1090;&#1088;&#1086;&#1081;&#1082;&#1072;\&#1072;&#1088;&#1093;&#1080;&#1074;&#1072;&#1094;&#1080;&#1103;\&#1072;&#1088;&#1093;&#1080;&#1074;&#1072;&#1094;&#1080;&#1103;\&#1092;&#1080;&#1083;&#1100;&#1084;.WMV" TargetMode="Externa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ervices.softline.ru/analytics/aleksandr-frolik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42844" y="142852"/>
            <a:ext cx="4857784" cy="3714776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t"/>
          <a:lstStyle/>
          <a:p>
            <a:r>
              <a:rPr lang="en-US" b="1" dirty="0" smtClean="0">
                <a:solidFill>
                  <a:schemeClr val="bg1"/>
                </a:solidFill>
                <a:latin typeface="Verdana" pitchFamily="34" charset="0"/>
              </a:rPr>
              <a:t>Invalid system configuration</a:t>
            </a:r>
            <a:r>
              <a:rPr lang="ru-RU" dirty="0" smtClean="0">
                <a:latin typeface="Verdana" pitchFamily="34" charset="0"/>
              </a:rPr>
              <a:t>  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</a:rPr>
              <a:t>_</a:t>
            </a:r>
          </a:p>
          <a:p>
            <a:endParaRPr lang="ru-RU" dirty="0">
              <a:latin typeface="Arial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500430" y="2643182"/>
            <a:ext cx="5534033" cy="4095757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Arial" charset="0"/>
            </a:endParaRPr>
          </a:p>
          <a:p>
            <a:endParaRPr lang="ru-RU">
              <a:latin typeface="Arial" charset="0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714744" y="2857496"/>
            <a:ext cx="254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Hard disk failure</a:t>
            </a:r>
            <a:r>
              <a:rPr lang="en-US" dirty="0">
                <a:latin typeface="Arial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_</a:t>
            </a:r>
          </a:p>
        </p:txBody>
      </p:sp>
      <p:pic>
        <p:nvPicPr>
          <p:cNvPr id="8193" name="Picture 1" descr="C:\Users\Woofy\Desktop\УЧИТЕЛЬ ГОДА\архиватор откр урок\использовано\depositphotos_1305716-Young-business-woman-pan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1942"/>
            <a:ext cx="3500430" cy="2357454"/>
          </a:xfrm>
          <a:prstGeom prst="rect">
            <a:avLst/>
          </a:prstGeom>
          <a:noFill/>
        </p:spPr>
      </p:pic>
      <p:pic>
        <p:nvPicPr>
          <p:cNvPr id="2" name="Picture 2" descr="C:\Users\Woofy\Desktop\УЧИТЕЛЬ ГОДА\архиватор откр урок\использовано\pan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0"/>
            <a:ext cx="4000528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 animBg="1"/>
      <p:bldP spid="276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357166"/>
            <a:ext cx="8748713" cy="1095375"/>
          </a:xfrm>
        </p:spPr>
        <p:txBody>
          <a:bodyPr>
            <a:noAutofit/>
          </a:bodyPr>
          <a:lstStyle/>
          <a:p>
            <a:pPr eaLnBrk="1" hangingPunct="1">
              <a:lnSpc>
                <a:spcPct val="70000"/>
              </a:lnSpc>
            </a:pPr>
            <a:r>
              <a:rPr lang="ru-RU" dirty="0" smtClean="0"/>
              <a:t>4. Предложите алгоритм сжатия рисунка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0" y="2519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68313" y="2492375"/>
          <a:ext cx="1223962" cy="1819275"/>
        </p:xfrm>
        <a:graphic>
          <a:graphicData uri="http://schemas.openxmlformats.org/presentationml/2006/ole">
            <p:oleObj spid="_x0000_s2050" name="Точечный рисунок" r:id="rId3" imgW="2486372" imgH="1028844" progId="PBrush">
              <p:embed/>
            </p:oleObj>
          </a:graphicData>
        </a:graphic>
      </p:graphicFrame>
      <p:graphicFrame>
        <p:nvGraphicFramePr>
          <p:cNvPr id="84997" name="Object 5"/>
          <p:cNvGraphicFramePr>
            <a:graphicFrameLocks noChangeAspect="1"/>
          </p:cNvGraphicFramePr>
          <p:nvPr/>
        </p:nvGraphicFramePr>
        <p:xfrm>
          <a:off x="1908175" y="2781300"/>
          <a:ext cx="1400175" cy="1512888"/>
        </p:xfrm>
        <a:graphic>
          <a:graphicData uri="http://schemas.openxmlformats.org/presentationml/2006/ole">
            <p:oleObj spid="_x0000_s2051" name="Точечный рисунок" r:id="rId4" imgW="2486372" imgH="1028844" progId="PBrush">
              <p:embed/>
            </p:oleObj>
          </a:graphicData>
        </a:graphic>
      </p:graphicFrame>
      <p:sp>
        <p:nvSpPr>
          <p:cNvPr id="84998" name="AutoShape 6"/>
          <p:cNvSpPr>
            <a:spLocks noChangeArrowheads="1"/>
          </p:cNvSpPr>
          <p:nvPr/>
        </p:nvSpPr>
        <p:spPr bwMode="auto">
          <a:xfrm rot="883202">
            <a:off x="1474788" y="3068638"/>
            <a:ext cx="576262" cy="300037"/>
          </a:xfrm>
          <a:custGeom>
            <a:avLst/>
            <a:gdLst>
              <a:gd name="T0" fmla="*/ 432196 w 21600"/>
              <a:gd name="T1" fmla="*/ 0 h 21600"/>
              <a:gd name="T2" fmla="*/ 0 w 21600"/>
              <a:gd name="T3" fmla="*/ 150019 h 21600"/>
              <a:gd name="T4" fmla="*/ 432196 w 21600"/>
              <a:gd name="T5" fmla="*/ 300037 h 21600"/>
              <a:gd name="T6" fmla="*/ 576262 w 21600"/>
              <a:gd name="T7" fmla="*/ 15001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999" name="AutoShape 7"/>
          <p:cNvSpPr>
            <a:spLocks noChangeArrowheads="1"/>
          </p:cNvSpPr>
          <p:nvPr/>
        </p:nvSpPr>
        <p:spPr bwMode="auto">
          <a:xfrm rot="-962993">
            <a:off x="2728913" y="3289300"/>
            <a:ext cx="1152525" cy="431800"/>
          </a:xfrm>
          <a:custGeom>
            <a:avLst/>
            <a:gdLst>
              <a:gd name="T0" fmla="*/ 864394 w 21600"/>
              <a:gd name="T1" fmla="*/ 0 h 21600"/>
              <a:gd name="T2" fmla="*/ 0 w 21600"/>
              <a:gd name="T3" fmla="*/ 215900 h 21600"/>
              <a:gd name="T4" fmla="*/ 864394 w 21600"/>
              <a:gd name="T5" fmla="*/ 431800 h 21600"/>
              <a:gd name="T6" fmla="*/ 1152525 w 21600"/>
              <a:gd name="T7" fmla="*/ 215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51275" y="2060575"/>
            <a:ext cx="5113338" cy="2808288"/>
            <a:chOff x="2426" y="1298"/>
            <a:chExt cx="3221" cy="1769"/>
          </a:xfrm>
        </p:grpSpPr>
        <p:sp>
          <p:nvSpPr>
            <p:cNvPr id="2067" name="Rectangle 9"/>
            <p:cNvSpPr>
              <a:spLocks noChangeArrowheads="1"/>
            </p:cNvSpPr>
            <p:nvPr/>
          </p:nvSpPr>
          <p:spPr bwMode="auto">
            <a:xfrm>
              <a:off x="2426" y="2931"/>
              <a:ext cx="136" cy="136"/>
            </a:xfrm>
            <a:prstGeom prst="rect">
              <a:avLst/>
            </a:prstGeom>
            <a:noFill/>
            <a:ln w="9525">
              <a:solidFill>
                <a:srgbClr val="29292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8" name="Rectangle 10"/>
            <p:cNvSpPr>
              <a:spLocks noChangeArrowheads="1"/>
            </p:cNvSpPr>
            <p:nvPr/>
          </p:nvSpPr>
          <p:spPr bwMode="auto">
            <a:xfrm>
              <a:off x="2608" y="2931"/>
              <a:ext cx="136" cy="136"/>
            </a:xfrm>
            <a:prstGeom prst="rect">
              <a:avLst/>
            </a:prstGeom>
            <a:noFill/>
            <a:ln w="9525">
              <a:solidFill>
                <a:srgbClr val="29292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9" name="Rectangle 11"/>
            <p:cNvSpPr>
              <a:spLocks noChangeArrowheads="1"/>
            </p:cNvSpPr>
            <p:nvPr/>
          </p:nvSpPr>
          <p:spPr bwMode="auto">
            <a:xfrm>
              <a:off x="2789" y="2931"/>
              <a:ext cx="136" cy="136"/>
            </a:xfrm>
            <a:prstGeom prst="rect">
              <a:avLst/>
            </a:prstGeom>
            <a:noFill/>
            <a:ln w="9525">
              <a:solidFill>
                <a:srgbClr val="29292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0" name="Rectangle 12"/>
            <p:cNvSpPr>
              <a:spLocks noChangeArrowheads="1"/>
            </p:cNvSpPr>
            <p:nvPr/>
          </p:nvSpPr>
          <p:spPr bwMode="auto">
            <a:xfrm>
              <a:off x="2971" y="2931"/>
              <a:ext cx="136" cy="136"/>
            </a:xfrm>
            <a:prstGeom prst="rect">
              <a:avLst/>
            </a:prstGeom>
            <a:noFill/>
            <a:ln w="9525">
              <a:solidFill>
                <a:srgbClr val="29292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" name="Rectangle 13"/>
            <p:cNvSpPr>
              <a:spLocks noChangeArrowheads="1"/>
            </p:cNvSpPr>
            <p:nvPr/>
          </p:nvSpPr>
          <p:spPr bwMode="auto">
            <a:xfrm>
              <a:off x="3152" y="2931"/>
              <a:ext cx="136" cy="136"/>
            </a:xfrm>
            <a:prstGeom prst="rect">
              <a:avLst/>
            </a:prstGeom>
            <a:noFill/>
            <a:ln w="9525">
              <a:solidFill>
                <a:srgbClr val="29292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2" name="Rectangle 14"/>
            <p:cNvSpPr>
              <a:spLocks noChangeArrowheads="1"/>
            </p:cNvSpPr>
            <p:nvPr/>
          </p:nvSpPr>
          <p:spPr bwMode="auto">
            <a:xfrm>
              <a:off x="3334" y="2931"/>
              <a:ext cx="136" cy="136"/>
            </a:xfrm>
            <a:prstGeom prst="rect">
              <a:avLst/>
            </a:prstGeom>
            <a:noFill/>
            <a:ln w="9525">
              <a:solidFill>
                <a:srgbClr val="29292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Rectangle 15"/>
            <p:cNvSpPr>
              <a:spLocks noChangeArrowheads="1"/>
            </p:cNvSpPr>
            <p:nvPr/>
          </p:nvSpPr>
          <p:spPr bwMode="auto">
            <a:xfrm>
              <a:off x="3515" y="2931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4" name="Rectangle 16"/>
            <p:cNvSpPr>
              <a:spLocks noChangeArrowheads="1"/>
            </p:cNvSpPr>
            <p:nvPr/>
          </p:nvSpPr>
          <p:spPr bwMode="auto">
            <a:xfrm>
              <a:off x="3696" y="2931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Rectangle 17"/>
            <p:cNvSpPr>
              <a:spLocks noChangeArrowheads="1"/>
            </p:cNvSpPr>
            <p:nvPr/>
          </p:nvSpPr>
          <p:spPr bwMode="auto">
            <a:xfrm>
              <a:off x="3878" y="2931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6" name="Rectangle 18"/>
            <p:cNvSpPr>
              <a:spLocks noChangeArrowheads="1"/>
            </p:cNvSpPr>
            <p:nvPr/>
          </p:nvSpPr>
          <p:spPr bwMode="auto">
            <a:xfrm>
              <a:off x="4059" y="2931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7" name="Rectangle 19"/>
            <p:cNvSpPr>
              <a:spLocks noChangeArrowheads="1"/>
            </p:cNvSpPr>
            <p:nvPr/>
          </p:nvSpPr>
          <p:spPr bwMode="auto">
            <a:xfrm>
              <a:off x="4241" y="2931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8" name="Rectangle 20"/>
            <p:cNvSpPr>
              <a:spLocks noChangeArrowheads="1"/>
            </p:cNvSpPr>
            <p:nvPr/>
          </p:nvSpPr>
          <p:spPr bwMode="auto">
            <a:xfrm>
              <a:off x="4422" y="2931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9" name="Rectangle 21"/>
            <p:cNvSpPr>
              <a:spLocks noChangeArrowheads="1"/>
            </p:cNvSpPr>
            <p:nvPr/>
          </p:nvSpPr>
          <p:spPr bwMode="auto">
            <a:xfrm>
              <a:off x="4604" y="2931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0" name="Rectangle 22"/>
            <p:cNvSpPr>
              <a:spLocks noChangeArrowheads="1"/>
            </p:cNvSpPr>
            <p:nvPr/>
          </p:nvSpPr>
          <p:spPr bwMode="auto">
            <a:xfrm>
              <a:off x="4785" y="2931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1" name="Rectangle 23"/>
            <p:cNvSpPr>
              <a:spLocks noChangeArrowheads="1"/>
            </p:cNvSpPr>
            <p:nvPr/>
          </p:nvSpPr>
          <p:spPr bwMode="auto">
            <a:xfrm>
              <a:off x="4967" y="2931"/>
              <a:ext cx="136" cy="136"/>
            </a:xfrm>
            <a:prstGeom prst="rect">
              <a:avLst/>
            </a:prstGeom>
            <a:noFill/>
            <a:ln w="9525">
              <a:solidFill>
                <a:srgbClr val="29292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2" name="Rectangle 24"/>
            <p:cNvSpPr>
              <a:spLocks noChangeArrowheads="1"/>
            </p:cNvSpPr>
            <p:nvPr/>
          </p:nvSpPr>
          <p:spPr bwMode="auto">
            <a:xfrm>
              <a:off x="5148" y="2931"/>
              <a:ext cx="136" cy="136"/>
            </a:xfrm>
            <a:prstGeom prst="rect">
              <a:avLst/>
            </a:prstGeom>
            <a:noFill/>
            <a:ln w="9525">
              <a:solidFill>
                <a:srgbClr val="29292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3" name="Rectangle 25"/>
            <p:cNvSpPr>
              <a:spLocks noChangeArrowheads="1"/>
            </p:cNvSpPr>
            <p:nvPr/>
          </p:nvSpPr>
          <p:spPr bwMode="auto">
            <a:xfrm>
              <a:off x="5329" y="2931"/>
              <a:ext cx="136" cy="136"/>
            </a:xfrm>
            <a:prstGeom prst="rect">
              <a:avLst/>
            </a:prstGeom>
            <a:noFill/>
            <a:ln w="9525">
              <a:solidFill>
                <a:srgbClr val="29292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Rectangle 26"/>
            <p:cNvSpPr>
              <a:spLocks noChangeArrowheads="1"/>
            </p:cNvSpPr>
            <p:nvPr/>
          </p:nvSpPr>
          <p:spPr bwMode="auto">
            <a:xfrm>
              <a:off x="5511" y="2931"/>
              <a:ext cx="136" cy="136"/>
            </a:xfrm>
            <a:prstGeom prst="rect">
              <a:avLst/>
            </a:prstGeom>
            <a:noFill/>
            <a:ln w="9525">
              <a:solidFill>
                <a:srgbClr val="29292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Rectangle 27"/>
            <p:cNvSpPr>
              <a:spLocks noChangeArrowheads="1"/>
            </p:cNvSpPr>
            <p:nvPr/>
          </p:nvSpPr>
          <p:spPr bwMode="auto">
            <a:xfrm>
              <a:off x="2426" y="2749"/>
              <a:ext cx="136" cy="136"/>
            </a:xfrm>
            <a:prstGeom prst="rect">
              <a:avLst/>
            </a:prstGeom>
            <a:noFill/>
            <a:ln w="9525">
              <a:solidFill>
                <a:srgbClr val="29292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Rectangle 28"/>
            <p:cNvSpPr>
              <a:spLocks noChangeArrowheads="1"/>
            </p:cNvSpPr>
            <p:nvPr/>
          </p:nvSpPr>
          <p:spPr bwMode="auto">
            <a:xfrm>
              <a:off x="2608" y="2749"/>
              <a:ext cx="136" cy="136"/>
            </a:xfrm>
            <a:prstGeom prst="rect">
              <a:avLst/>
            </a:prstGeom>
            <a:noFill/>
            <a:ln w="9525">
              <a:solidFill>
                <a:srgbClr val="29292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Rectangle 29"/>
            <p:cNvSpPr>
              <a:spLocks noChangeArrowheads="1"/>
            </p:cNvSpPr>
            <p:nvPr/>
          </p:nvSpPr>
          <p:spPr bwMode="auto">
            <a:xfrm>
              <a:off x="2789" y="2749"/>
              <a:ext cx="136" cy="136"/>
            </a:xfrm>
            <a:prstGeom prst="rect">
              <a:avLst/>
            </a:prstGeom>
            <a:noFill/>
            <a:ln w="9525">
              <a:solidFill>
                <a:srgbClr val="29292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8" name="Rectangle 30"/>
            <p:cNvSpPr>
              <a:spLocks noChangeArrowheads="1"/>
            </p:cNvSpPr>
            <p:nvPr/>
          </p:nvSpPr>
          <p:spPr bwMode="auto">
            <a:xfrm>
              <a:off x="2971" y="2749"/>
              <a:ext cx="136" cy="136"/>
            </a:xfrm>
            <a:prstGeom prst="rect">
              <a:avLst/>
            </a:prstGeom>
            <a:noFill/>
            <a:ln w="9525">
              <a:solidFill>
                <a:srgbClr val="29292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9" name="Rectangle 31"/>
            <p:cNvSpPr>
              <a:spLocks noChangeArrowheads="1"/>
            </p:cNvSpPr>
            <p:nvPr/>
          </p:nvSpPr>
          <p:spPr bwMode="auto">
            <a:xfrm>
              <a:off x="3152" y="2749"/>
              <a:ext cx="136" cy="136"/>
            </a:xfrm>
            <a:prstGeom prst="rect">
              <a:avLst/>
            </a:prstGeom>
            <a:noFill/>
            <a:ln w="9525">
              <a:solidFill>
                <a:srgbClr val="29292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0" name="Rectangle 32"/>
            <p:cNvSpPr>
              <a:spLocks noChangeArrowheads="1"/>
            </p:cNvSpPr>
            <p:nvPr/>
          </p:nvSpPr>
          <p:spPr bwMode="auto">
            <a:xfrm>
              <a:off x="3334" y="2749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Rectangle 33"/>
            <p:cNvSpPr>
              <a:spLocks noChangeArrowheads="1"/>
            </p:cNvSpPr>
            <p:nvPr/>
          </p:nvSpPr>
          <p:spPr bwMode="auto">
            <a:xfrm>
              <a:off x="3515" y="2749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2" name="Rectangle 34"/>
            <p:cNvSpPr>
              <a:spLocks noChangeArrowheads="1"/>
            </p:cNvSpPr>
            <p:nvPr/>
          </p:nvSpPr>
          <p:spPr bwMode="auto">
            <a:xfrm>
              <a:off x="3696" y="2749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3" name="Rectangle 35"/>
            <p:cNvSpPr>
              <a:spLocks noChangeArrowheads="1"/>
            </p:cNvSpPr>
            <p:nvPr/>
          </p:nvSpPr>
          <p:spPr bwMode="auto">
            <a:xfrm>
              <a:off x="3878" y="2749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4" name="Rectangle 36"/>
            <p:cNvSpPr>
              <a:spLocks noChangeArrowheads="1"/>
            </p:cNvSpPr>
            <p:nvPr/>
          </p:nvSpPr>
          <p:spPr bwMode="auto">
            <a:xfrm>
              <a:off x="4059" y="2749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5" name="Rectangle 37"/>
            <p:cNvSpPr>
              <a:spLocks noChangeArrowheads="1"/>
            </p:cNvSpPr>
            <p:nvPr/>
          </p:nvSpPr>
          <p:spPr bwMode="auto">
            <a:xfrm>
              <a:off x="4241" y="2749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6" name="Rectangle 38"/>
            <p:cNvSpPr>
              <a:spLocks noChangeArrowheads="1"/>
            </p:cNvSpPr>
            <p:nvPr/>
          </p:nvSpPr>
          <p:spPr bwMode="auto">
            <a:xfrm>
              <a:off x="4422" y="2749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7" name="Rectangle 39"/>
            <p:cNvSpPr>
              <a:spLocks noChangeArrowheads="1"/>
            </p:cNvSpPr>
            <p:nvPr/>
          </p:nvSpPr>
          <p:spPr bwMode="auto">
            <a:xfrm>
              <a:off x="4604" y="2749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8" name="Rectangle 40"/>
            <p:cNvSpPr>
              <a:spLocks noChangeArrowheads="1"/>
            </p:cNvSpPr>
            <p:nvPr/>
          </p:nvSpPr>
          <p:spPr bwMode="auto">
            <a:xfrm>
              <a:off x="4785" y="2749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9" name="Rectangle 41"/>
            <p:cNvSpPr>
              <a:spLocks noChangeArrowheads="1"/>
            </p:cNvSpPr>
            <p:nvPr/>
          </p:nvSpPr>
          <p:spPr bwMode="auto">
            <a:xfrm>
              <a:off x="4967" y="2749"/>
              <a:ext cx="136" cy="136"/>
            </a:xfrm>
            <a:prstGeom prst="rect">
              <a:avLst/>
            </a:prstGeom>
            <a:noFill/>
            <a:ln w="9525">
              <a:solidFill>
                <a:srgbClr val="29292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0" name="Rectangle 42"/>
            <p:cNvSpPr>
              <a:spLocks noChangeArrowheads="1"/>
            </p:cNvSpPr>
            <p:nvPr/>
          </p:nvSpPr>
          <p:spPr bwMode="auto">
            <a:xfrm>
              <a:off x="5148" y="2749"/>
              <a:ext cx="136" cy="136"/>
            </a:xfrm>
            <a:prstGeom prst="rect">
              <a:avLst/>
            </a:prstGeom>
            <a:noFill/>
            <a:ln w="9525">
              <a:solidFill>
                <a:srgbClr val="29292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1" name="Rectangle 43"/>
            <p:cNvSpPr>
              <a:spLocks noChangeArrowheads="1"/>
            </p:cNvSpPr>
            <p:nvPr/>
          </p:nvSpPr>
          <p:spPr bwMode="auto">
            <a:xfrm>
              <a:off x="5329" y="2749"/>
              <a:ext cx="136" cy="136"/>
            </a:xfrm>
            <a:prstGeom prst="rect">
              <a:avLst/>
            </a:prstGeom>
            <a:noFill/>
            <a:ln w="9525">
              <a:solidFill>
                <a:srgbClr val="29292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Rectangle 44"/>
            <p:cNvSpPr>
              <a:spLocks noChangeArrowheads="1"/>
            </p:cNvSpPr>
            <p:nvPr/>
          </p:nvSpPr>
          <p:spPr bwMode="auto">
            <a:xfrm>
              <a:off x="5511" y="2749"/>
              <a:ext cx="136" cy="136"/>
            </a:xfrm>
            <a:prstGeom prst="rect">
              <a:avLst/>
            </a:prstGeom>
            <a:noFill/>
            <a:ln w="9525">
              <a:solidFill>
                <a:srgbClr val="29292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3" name="Rectangle 45"/>
            <p:cNvSpPr>
              <a:spLocks noChangeArrowheads="1"/>
            </p:cNvSpPr>
            <p:nvPr/>
          </p:nvSpPr>
          <p:spPr bwMode="auto">
            <a:xfrm>
              <a:off x="2426" y="2568"/>
              <a:ext cx="136" cy="136"/>
            </a:xfrm>
            <a:prstGeom prst="rect">
              <a:avLst/>
            </a:prstGeom>
            <a:noFill/>
            <a:ln w="9525">
              <a:solidFill>
                <a:srgbClr val="29292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4" name="Rectangle 46"/>
            <p:cNvSpPr>
              <a:spLocks noChangeArrowheads="1"/>
            </p:cNvSpPr>
            <p:nvPr/>
          </p:nvSpPr>
          <p:spPr bwMode="auto">
            <a:xfrm>
              <a:off x="2608" y="2568"/>
              <a:ext cx="136" cy="136"/>
            </a:xfrm>
            <a:prstGeom prst="rect">
              <a:avLst/>
            </a:prstGeom>
            <a:noFill/>
            <a:ln w="9525">
              <a:solidFill>
                <a:srgbClr val="29292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5" name="Rectangle 47"/>
            <p:cNvSpPr>
              <a:spLocks noChangeArrowheads="1"/>
            </p:cNvSpPr>
            <p:nvPr/>
          </p:nvSpPr>
          <p:spPr bwMode="auto">
            <a:xfrm>
              <a:off x="2789" y="2568"/>
              <a:ext cx="136" cy="136"/>
            </a:xfrm>
            <a:prstGeom prst="rect">
              <a:avLst/>
            </a:prstGeom>
            <a:noFill/>
            <a:ln w="9525">
              <a:solidFill>
                <a:srgbClr val="29292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6" name="Rectangle 48"/>
            <p:cNvSpPr>
              <a:spLocks noChangeArrowheads="1"/>
            </p:cNvSpPr>
            <p:nvPr/>
          </p:nvSpPr>
          <p:spPr bwMode="auto">
            <a:xfrm>
              <a:off x="2971" y="2568"/>
              <a:ext cx="136" cy="136"/>
            </a:xfrm>
            <a:prstGeom prst="rect">
              <a:avLst/>
            </a:prstGeom>
            <a:noFill/>
            <a:ln w="9525">
              <a:solidFill>
                <a:srgbClr val="29292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7" name="Rectangle 49"/>
            <p:cNvSpPr>
              <a:spLocks noChangeArrowheads="1"/>
            </p:cNvSpPr>
            <p:nvPr/>
          </p:nvSpPr>
          <p:spPr bwMode="auto">
            <a:xfrm>
              <a:off x="3152" y="2568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8" name="Rectangle 50"/>
            <p:cNvSpPr>
              <a:spLocks noChangeArrowheads="1"/>
            </p:cNvSpPr>
            <p:nvPr/>
          </p:nvSpPr>
          <p:spPr bwMode="auto">
            <a:xfrm>
              <a:off x="3334" y="2568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9" name="Rectangle 51"/>
            <p:cNvSpPr>
              <a:spLocks noChangeArrowheads="1"/>
            </p:cNvSpPr>
            <p:nvPr/>
          </p:nvSpPr>
          <p:spPr bwMode="auto">
            <a:xfrm>
              <a:off x="3515" y="2568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0" name="Rectangle 52"/>
            <p:cNvSpPr>
              <a:spLocks noChangeArrowheads="1"/>
            </p:cNvSpPr>
            <p:nvPr/>
          </p:nvSpPr>
          <p:spPr bwMode="auto">
            <a:xfrm>
              <a:off x="3696" y="2568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1" name="Rectangle 53"/>
            <p:cNvSpPr>
              <a:spLocks noChangeArrowheads="1"/>
            </p:cNvSpPr>
            <p:nvPr/>
          </p:nvSpPr>
          <p:spPr bwMode="auto">
            <a:xfrm>
              <a:off x="3878" y="2568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2" name="Rectangle 54"/>
            <p:cNvSpPr>
              <a:spLocks noChangeArrowheads="1"/>
            </p:cNvSpPr>
            <p:nvPr/>
          </p:nvSpPr>
          <p:spPr bwMode="auto">
            <a:xfrm>
              <a:off x="4059" y="2568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3" name="Rectangle 55"/>
            <p:cNvSpPr>
              <a:spLocks noChangeArrowheads="1"/>
            </p:cNvSpPr>
            <p:nvPr/>
          </p:nvSpPr>
          <p:spPr bwMode="auto">
            <a:xfrm>
              <a:off x="4241" y="2568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4" name="Rectangle 56"/>
            <p:cNvSpPr>
              <a:spLocks noChangeArrowheads="1"/>
            </p:cNvSpPr>
            <p:nvPr/>
          </p:nvSpPr>
          <p:spPr bwMode="auto">
            <a:xfrm>
              <a:off x="4422" y="2568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5" name="Rectangle 57"/>
            <p:cNvSpPr>
              <a:spLocks noChangeArrowheads="1"/>
            </p:cNvSpPr>
            <p:nvPr/>
          </p:nvSpPr>
          <p:spPr bwMode="auto">
            <a:xfrm>
              <a:off x="4604" y="2568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6" name="Rectangle 58"/>
            <p:cNvSpPr>
              <a:spLocks noChangeArrowheads="1"/>
            </p:cNvSpPr>
            <p:nvPr/>
          </p:nvSpPr>
          <p:spPr bwMode="auto">
            <a:xfrm>
              <a:off x="4785" y="2568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7" name="Rectangle 59"/>
            <p:cNvSpPr>
              <a:spLocks noChangeArrowheads="1"/>
            </p:cNvSpPr>
            <p:nvPr/>
          </p:nvSpPr>
          <p:spPr bwMode="auto">
            <a:xfrm>
              <a:off x="4967" y="2568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8" name="Rectangle 60"/>
            <p:cNvSpPr>
              <a:spLocks noChangeArrowheads="1"/>
            </p:cNvSpPr>
            <p:nvPr/>
          </p:nvSpPr>
          <p:spPr bwMode="auto">
            <a:xfrm>
              <a:off x="5148" y="2568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9" name="Rectangle 61"/>
            <p:cNvSpPr>
              <a:spLocks noChangeArrowheads="1"/>
            </p:cNvSpPr>
            <p:nvPr/>
          </p:nvSpPr>
          <p:spPr bwMode="auto">
            <a:xfrm>
              <a:off x="5329" y="2568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0" name="Rectangle 62"/>
            <p:cNvSpPr>
              <a:spLocks noChangeArrowheads="1"/>
            </p:cNvSpPr>
            <p:nvPr/>
          </p:nvSpPr>
          <p:spPr bwMode="auto">
            <a:xfrm>
              <a:off x="5511" y="2568"/>
              <a:ext cx="136" cy="136"/>
            </a:xfrm>
            <a:prstGeom prst="rect">
              <a:avLst/>
            </a:prstGeom>
            <a:noFill/>
            <a:ln w="9525">
              <a:solidFill>
                <a:srgbClr val="29292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1" name="Rectangle 63"/>
            <p:cNvSpPr>
              <a:spLocks noChangeArrowheads="1"/>
            </p:cNvSpPr>
            <p:nvPr/>
          </p:nvSpPr>
          <p:spPr bwMode="auto">
            <a:xfrm>
              <a:off x="2426" y="2386"/>
              <a:ext cx="136" cy="136"/>
            </a:xfrm>
            <a:prstGeom prst="rect">
              <a:avLst/>
            </a:prstGeom>
            <a:noFill/>
            <a:ln w="9525">
              <a:solidFill>
                <a:srgbClr val="29292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2" name="Rectangle 64"/>
            <p:cNvSpPr>
              <a:spLocks noChangeArrowheads="1"/>
            </p:cNvSpPr>
            <p:nvPr/>
          </p:nvSpPr>
          <p:spPr bwMode="auto">
            <a:xfrm>
              <a:off x="2608" y="2386"/>
              <a:ext cx="136" cy="136"/>
            </a:xfrm>
            <a:prstGeom prst="rect">
              <a:avLst/>
            </a:prstGeom>
            <a:noFill/>
            <a:ln w="9525">
              <a:solidFill>
                <a:srgbClr val="29292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3" name="Rectangle 65"/>
            <p:cNvSpPr>
              <a:spLocks noChangeArrowheads="1"/>
            </p:cNvSpPr>
            <p:nvPr/>
          </p:nvSpPr>
          <p:spPr bwMode="auto">
            <a:xfrm>
              <a:off x="2789" y="2386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4" name="Rectangle 66"/>
            <p:cNvSpPr>
              <a:spLocks noChangeArrowheads="1"/>
            </p:cNvSpPr>
            <p:nvPr/>
          </p:nvSpPr>
          <p:spPr bwMode="auto">
            <a:xfrm>
              <a:off x="2971" y="2386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5" name="Rectangle 67"/>
            <p:cNvSpPr>
              <a:spLocks noChangeArrowheads="1"/>
            </p:cNvSpPr>
            <p:nvPr/>
          </p:nvSpPr>
          <p:spPr bwMode="auto">
            <a:xfrm>
              <a:off x="3152" y="2386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6" name="Rectangle 68"/>
            <p:cNvSpPr>
              <a:spLocks noChangeArrowheads="1"/>
            </p:cNvSpPr>
            <p:nvPr/>
          </p:nvSpPr>
          <p:spPr bwMode="auto">
            <a:xfrm>
              <a:off x="3334" y="2386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7" name="Rectangle 69"/>
            <p:cNvSpPr>
              <a:spLocks noChangeArrowheads="1"/>
            </p:cNvSpPr>
            <p:nvPr/>
          </p:nvSpPr>
          <p:spPr bwMode="auto">
            <a:xfrm>
              <a:off x="3515" y="2386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8" name="Rectangle 70"/>
            <p:cNvSpPr>
              <a:spLocks noChangeArrowheads="1"/>
            </p:cNvSpPr>
            <p:nvPr/>
          </p:nvSpPr>
          <p:spPr bwMode="auto">
            <a:xfrm>
              <a:off x="3696" y="2386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9" name="Rectangle 71"/>
            <p:cNvSpPr>
              <a:spLocks noChangeArrowheads="1"/>
            </p:cNvSpPr>
            <p:nvPr/>
          </p:nvSpPr>
          <p:spPr bwMode="auto">
            <a:xfrm>
              <a:off x="3878" y="2386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0" name="Rectangle 72"/>
            <p:cNvSpPr>
              <a:spLocks noChangeArrowheads="1"/>
            </p:cNvSpPr>
            <p:nvPr/>
          </p:nvSpPr>
          <p:spPr bwMode="auto">
            <a:xfrm>
              <a:off x="4059" y="2386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1" name="Rectangle 73"/>
            <p:cNvSpPr>
              <a:spLocks noChangeArrowheads="1"/>
            </p:cNvSpPr>
            <p:nvPr/>
          </p:nvSpPr>
          <p:spPr bwMode="auto">
            <a:xfrm>
              <a:off x="4241" y="2386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2" name="Rectangle 74"/>
            <p:cNvSpPr>
              <a:spLocks noChangeArrowheads="1"/>
            </p:cNvSpPr>
            <p:nvPr/>
          </p:nvSpPr>
          <p:spPr bwMode="auto">
            <a:xfrm>
              <a:off x="4422" y="2386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3" name="Rectangle 75"/>
            <p:cNvSpPr>
              <a:spLocks noChangeArrowheads="1"/>
            </p:cNvSpPr>
            <p:nvPr/>
          </p:nvSpPr>
          <p:spPr bwMode="auto">
            <a:xfrm>
              <a:off x="4604" y="2386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4" name="Rectangle 76"/>
            <p:cNvSpPr>
              <a:spLocks noChangeArrowheads="1"/>
            </p:cNvSpPr>
            <p:nvPr/>
          </p:nvSpPr>
          <p:spPr bwMode="auto">
            <a:xfrm>
              <a:off x="4785" y="2386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5" name="Rectangle 77"/>
            <p:cNvSpPr>
              <a:spLocks noChangeArrowheads="1"/>
            </p:cNvSpPr>
            <p:nvPr/>
          </p:nvSpPr>
          <p:spPr bwMode="auto">
            <a:xfrm>
              <a:off x="4967" y="2386"/>
              <a:ext cx="136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6" name="Rectangle 78"/>
            <p:cNvSpPr>
              <a:spLocks noChangeArrowheads="1"/>
            </p:cNvSpPr>
            <p:nvPr/>
          </p:nvSpPr>
          <p:spPr bwMode="auto">
            <a:xfrm>
              <a:off x="5148" y="2386"/>
              <a:ext cx="136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7" name="Rectangle 79"/>
            <p:cNvSpPr>
              <a:spLocks noChangeArrowheads="1"/>
            </p:cNvSpPr>
            <p:nvPr/>
          </p:nvSpPr>
          <p:spPr bwMode="auto">
            <a:xfrm>
              <a:off x="5329" y="2386"/>
              <a:ext cx="136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8" name="Rectangle 80"/>
            <p:cNvSpPr>
              <a:spLocks noChangeArrowheads="1"/>
            </p:cNvSpPr>
            <p:nvPr/>
          </p:nvSpPr>
          <p:spPr bwMode="auto">
            <a:xfrm>
              <a:off x="5511" y="2386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9" name="Rectangle 81"/>
            <p:cNvSpPr>
              <a:spLocks noChangeArrowheads="1"/>
            </p:cNvSpPr>
            <p:nvPr/>
          </p:nvSpPr>
          <p:spPr bwMode="auto">
            <a:xfrm>
              <a:off x="2426" y="2205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0" name="Rectangle 82"/>
            <p:cNvSpPr>
              <a:spLocks noChangeArrowheads="1"/>
            </p:cNvSpPr>
            <p:nvPr/>
          </p:nvSpPr>
          <p:spPr bwMode="auto">
            <a:xfrm>
              <a:off x="2608" y="2205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1" name="Rectangle 83"/>
            <p:cNvSpPr>
              <a:spLocks noChangeArrowheads="1"/>
            </p:cNvSpPr>
            <p:nvPr/>
          </p:nvSpPr>
          <p:spPr bwMode="auto">
            <a:xfrm>
              <a:off x="2789" y="2205"/>
              <a:ext cx="136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2" name="Rectangle 84"/>
            <p:cNvSpPr>
              <a:spLocks noChangeArrowheads="1"/>
            </p:cNvSpPr>
            <p:nvPr/>
          </p:nvSpPr>
          <p:spPr bwMode="auto">
            <a:xfrm>
              <a:off x="2971" y="2205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3" name="Rectangle 85"/>
            <p:cNvSpPr>
              <a:spLocks noChangeArrowheads="1"/>
            </p:cNvSpPr>
            <p:nvPr/>
          </p:nvSpPr>
          <p:spPr bwMode="auto">
            <a:xfrm>
              <a:off x="3152" y="2205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4" name="Rectangle 86"/>
            <p:cNvSpPr>
              <a:spLocks noChangeArrowheads="1"/>
            </p:cNvSpPr>
            <p:nvPr/>
          </p:nvSpPr>
          <p:spPr bwMode="auto">
            <a:xfrm>
              <a:off x="3334" y="2205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5" name="Rectangle 87"/>
            <p:cNvSpPr>
              <a:spLocks noChangeArrowheads="1"/>
            </p:cNvSpPr>
            <p:nvPr/>
          </p:nvSpPr>
          <p:spPr bwMode="auto">
            <a:xfrm>
              <a:off x="3515" y="2205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6" name="Rectangle 88"/>
            <p:cNvSpPr>
              <a:spLocks noChangeArrowheads="1"/>
            </p:cNvSpPr>
            <p:nvPr/>
          </p:nvSpPr>
          <p:spPr bwMode="auto">
            <a:xfrm>
              <a:off x="3696" y="2205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7" name="Rectangle 89"/>
            <p:cNvSpPr>
              <a:spLocks noChangeArrowheads="1"/>
            </p:cNvSpPr>
            <p:nvPr/>
          </p:nvSpPr>
          <p:spPr bwMode="auto">
            <a:xfrm>
              <a:off x="3878" y="2205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8" name="Rectangle 90"/>
            <p:cNvSpPr>
              <a:spLocks noChangeArrowheads="1"/>
            </p:cNvSpPr>
            <p:nvPr/>
          </p:nvSpPr>
          <p:spPr bwMode="auto">
            <a:xfrm>
              <a:off x="4059" y="2205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9" name="Rectangle 91"/>
            <p:cNvSpPr>
              <a:spLocks noChangeArrowheads="1"/>
            </p:cNvSpPr>
            <p:nvPr/>
          </p:nvSpPr>
          <p:spPr bwMode="auto">
            <a:xfrm>
              <a:off x="4241" y="2205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0" name="Rectangle 92"/>
            <p:cNvSpPr>
              <a:spLocks noChangeArrowheads="1"/>
            </p:cNvSpPr>
            <p:nvPr/>
          </p:nvSpPr>
          <p:spPr bwMode="auto">
            <a:xfrm>
              <a:off x="4422" y="2205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" name="Rectangle 93"/>
            <p:cNvSpPr>
              <a:spLocks noChangeArrowheads="1"/>
            </p:cNvSpPr>
            <p:nvPr/>
          </p:nvSpPr>
          <p:spPr bwMode="auto">
            <a:xfrm>
              <a:off x="4604" y="2205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" name="Rectangle 94"/>
            <p:cNvSpPr>
              <a:spLocks noChangeArrowheads="1"/>
            </p:cNvSpPr>
            <p:nvPr/>
          </p:nvSpPr>
          <p:spPr bwMode="auto">
            <a:xfrm>
              <a:off x="4785" y="2205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" name="Rectangle 95"/>
            <p:cNvSpPr>
              <a:spLocks noChangeArrowheads="1"/>
            </p:cNvSpPr>
            <p:nvPr/>
          </p:nvSpPr>
          <p:spPr bwMode="auto">
            <a:xfrm>
              <a:off x="4967" y="2205"/>
              <a:ext cx="136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" name="Rectangle 96"/>
            <p:cNvSpPr>
              <a:spLocks noChangeArrowheads="1"/>
            </p:cNvSpPr>
            <p:nvPr/>
          </p:nvSpPr>
          <p:spPr bwMode="auto">
            <a:xfrm>
              <a:off x="5148" y="2205"/>
              <a:ext cx="136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" name="Rectangle 97"/>
            <p:cNvSpPr>
              <a:spLocks noChangeArrowheads="1"/>
            </p:cNvSpPr>
            <p:nvPr/>
          </p:nvSpPr>
          <p:spPr bwMode="auto">
            <a:xfrm>
              <a:off x="5329" y="2205"/>
              <a:ext cx="136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" name="Rectangle 98"/>
            <p:cNvSpPr>
              <a:spLocks noChangeArrowheads="1"/>
            </p:cNvSpPr>
            <p:nvPr/>
          </p:nvSpPr>
          <p:spPr bwMode="auto">
            <a:xfrm>
              <a:off x="5511" y="2205"/>
              <a:ext cx="136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7" name="Rectangle 99"/>
            <p:cNvSpPr>
              <a:spLocks noChangeArrowheads="1"/>
            </p:cNvSpPr>
            <p:nvPr/>
          </p:nvSpPr>
          <p:spPr bwMode="auto">
            <a:xfrm>
              <a:off x="2426" y="2023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8" name="Rectangle 100"/>
            <p:cNvSpPr>
              <a:spLocks noChangeArrowheads="1"/>
            </p:cNvSpPr>
            <p:nvPr/>
          </p:nvSpPr>
          <p:spPr bwMode="auto">
            <a:xfrm>
              <a:off x="2608" y="2023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9" name="Rectangle 101"/>
            <p:cNvSpPr>
              <a:spLocks noChangeArrowheads="1"/>
            </p:cNvSpPr>
            <p:nvPr/>
          </p:nvSpPr>
          <p:spPr bwMode="auto">
            <a:xfrm>
              <a:off x="2789" y="2023"/>
              <a:ext cx="136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0" name="Rectangle 102"/>
            <p:cNvSpPr>
              <a:spLocks noChangeArrowheads="1"/>
            </p:cNvSpPr>
            <p:nvPr/>
          </p:nvSpPr>
          <p:spPr bwMode="auto">
            <a:xfrm>
              <a:off x="2971" y="2023"/>
              <a:ext cx="136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" name="Rectangle 103"/>
            <p:cNvSpPr>
              <a:spLocks noChangeArrowheads="1"/>
            </p:cNvSpPr>
            <p:nvPr/>
          </p:nvSpPr>
          <p:spPr bwMode="auto">
            <a:xfrm>
              <a:off x="3152" y="2023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2" name="Rectangle 104"/>
            <p:cNvSpPr>
              <a:spLocks noChangeArrowheads="1"/>
            </p:cNvSpPr>
            <p:nvPr/>
          </p:nvSpPr>
          <p:spPr bwMode="auto">
            <a:xfrm>
              <a:off x="3334" y="2023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" name="Rectangle 105"/>
            <p:cNvSpPr>
              <a:spLocks noChangeArrowheads="1"/>
            </p:cNvSpPr>
            <p:nvPr/>
          </p:nvSpPr>
          <p:spPr bwMode="auto">
            <a:xfrm>
              <a:off x="3515" y="2023"/>
              <a:ext cx="136" cy="136"/>
            </a:xfrm>
            <a:prstGeom prst="rect">
              <a:avLst/>
            </a:prstGeom>
            <a:noFill/>
            <a:ln w="9525">
              <a:solidFill>
                <a:srgbClr val="29292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4" name="Rectangle 106"/>
            <p:cNvSpPr>
              <a:spLocks noChangeArrowheads="1"/>
            </p:cNvSpPr>
            <p:nvPr/>
          </p:nvSpPr>
          <p:spPr bwMode="auto">
            <a:xfrm>
              <a:off x="3696" y="2023"/>
              <a:ext cx="136" cy="136"/>
            </a:xfrm>
            <a:prstGeom prst="rect">
              <a:avLst/>
            </a:prstGeom>
            <a:noFill/>
            <a:ln w="9525">
              <a:solidFill>
                <a:srgbClr val="29292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5" name="Rectangle 107"/>
            <p:cNvSpPr>
              <a:spLocks noChangeArrowheads="1"/>
            </p:cNvSpPr>
            <p:nvPr/>
          </p:nvSpPr>
          <p:spPr bwMode="auto">
            <a:xfrm>
              <a:off x="3878" y="2023"/>
              <a:ext cx="136" cy="136"/>
            </a:xfrm>
            <a:prstGeom prst="rect">
              <a:avLst/>
            </a:prstGeom>
            <a:noFill/>
            <a:ln w="9525">
              <a:solidFill>
                <a:srgbClr val="29292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6" name="Rectangle 108"/>
            <p:cNvSpPr>
              <a:spLocks noChangeArrowheads="1"/>
            </p:cNvSpPr>
            <p:nvPr/>
          </p:nvSpPr>
          <p:spPr bwMode="auto">
            <a:xfrm>
              <a:off x="4059" y="2023"/>
              <a:ext cx="136" cy="136"/>
            </a:xfrm>
            <a:prstGeom prst="rect">
              <a:avLst/>
            </a:prstGeom>
            <a:noFill/>
            <a:ln w="9525">
              <a:solidFill>
                <a:srgbClr val="29292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7" name="Rectangle 109"/>
            <p:cNvSpPr>
              <a:spLocks noChangeArrowheads="1"/>
            </p:cNvSpPr>
            <p:nvPr/>
          </p:nvSpPr>
          <p:spPr bwMode="auto">
            <a:xfrm>
              <a:off x="4241" y="2023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8" name="Rectangle 110"/>
            <p:cNvSpPr>
              <a:spLocks noChangeArrowheads="1"/>
            </p:cNvSpPr>
            <p:nvPr/>
          </p:nvSpPr>
          <p:spPr bwMode="auto">
            <a:xfrm>
              <a:off x="4422" y="2023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9" name="Rectangle 111"/>
            <p:cNvSpPr>
              <a:spLocks noChangeArrowheads="1"/>
            </p:cNvSpPr>
            <p:nvPr/>
          </p:nvSpPr>
          <p:spPr bwMode="auto">
            <a:xfrm>
              <a:off x="4604" y="2023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0" name="Rectangle 112"/>
            <p:cNvSpPr>
              <a:spLocks noChangeArrowheads="1"/>
            </p:cNvSpPr>
            <p:nvPr/>
          </p:nvSpPr>
          <p:spPr bwMode="auto">
            <a:xfrm>
              <a:off x="4785" y="2023"/>
              <a:ext cx="136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1" name="Rectangle 113"/>
            <p:cNvSpPr>
              <a:spLocks noChangeArrowheads="1"/>
            </p:cNvSpPr>
            <p:nvPr/>
          </p:nvSpPr>
          <p:spPr bwMode="auto">
            <a:xfrm>
              <a:off x="4967" y="2023"/>
              <a:ext cx="136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2" name="Rectangle 114"/>
            <p:cNvSpPr>
              <a:spLocks noChangeArrowheads="1"/>
            </p:cNvSpPr>
            <p:nvPr/>
          </p:nvSpPr>
          <p:spPr bwMode="auto">
            <a:xfrm>
              <a:off x="5148" y="2023"/>
              <a:ext cx="136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3" name="Rectangle 115"/>
            <p:cNvSpPr>
              <a:spLocks noChangeArrowheads="1"/>
            </p:cNvSpPr>
            <p:nvPr/>
          </p:nvSpPr>
          <p:spPr bwMode="auto">
            <a:xfrm>
              <a:off x="5329" y="2023"/>
              <a:ext cx="136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4" name="Rectangle 116"/>
            <p:cNvSpPr>
              <a:spLocks noChangeArrowheads="1"/>
            </p:cNvSpPr>
            <p:nvPr/>
          </p:nvSpPr>
          <p:spPr bwMode="auto">
            <a:xfrm>
              <a:off x="5511" y="2023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5" name="Rectangle 117"/>
            <p:cNvSpPr>
              <a:spLocks noChangeArrowheads="1"/>
            </p:cNvSpPr>
            <p:nvPr/>
          </p:nvSpPr>
          <p:spPr bwMode="auto">
            <a:xfrm>
              <a:off x="2426" y="1842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6" name="Rectangle 118"/>
            <p:cNvSpPr>
              <a:spLocks noChangeArrowheads="1"/>
            </p:cNvSpPr>
            <p:nvPr/>
          </p:nvSpPr>
          <p:spPr bwMode="auto">
            <a:xfrm>
              <a:off x="2608" y="1842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7" name="Rectangle 119"/>
            <p:cNvSpPr>
              <a:spLocks noChangeArrowheads="1"/>
            </p:cNvSpPr>
            <p:nvPr/>
          </p:nvSpPr>
          <p:spPr bwMode="auto">
            <a:xfrm>
              <a:off x="2789" y="1842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8" name="Rectangle 120"/>
            <p:cNvSpPr>
              <a:spLocks noChangeArrowheads="1"/>
            </p:cNvSpPr>
            <p:nvPr/>
          </p:nvSpPr>
          <p:spPr bwMode="auto">
            <a:xfrm>
              <a:off x="2971" y="1842"/>
              <a:ext cx="136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9" name="Rectangle 121"/>
            <p:cNvSpPr>
              <a:spLocks noChangeArrowheads="1"/>
            </p:cNvSpPr>
            <p:nvPr/>
          </p:nvSpPr>
          <p:spPr bwMode="auto">
            <a:xfrm>
              <a:off x="3152" y="1842"/>
              <a:ext cx="136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0" name="Rectangle 122"/>
            <p:cNvSpPr>
              <a:spLocks noChangeArrowheads="1"/>
            </p:cNvSpPr>
            <p:nvPr/>
          </p:nvSpPr>
          <p:spPr bwMode="auto">
            <a:xfrm>
              <a:off x="3334" y="1842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1" name="Rectangle 123"/>
            <p:cNvSpPr>
              <a:spLocks noChangeArrowheads="1"/>
            </p:cNvSpPr>
            <p:nvPr/>
          </p:nvSpPr>
          <p:spPr bwMode="auto">
            <a:xfrm>
              <a:off x="3515" y="1842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2" name="Rectangle 124"/>
            <p:cNvSpPr>
              <a:spLocks noChangeArrowheads="1"/>
            </p:cNvSpPr>
            <p:nvPr/>
          </p:nvSpPr>
          <p:spPr bwMode="auto">
            <a:xfrm>
              <a:off x="3696" y="1842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3" name="Rectangle 125"/>
            <p:cNvSpPr>
              <a:spLocks noChangeArrowheads="1"/>
            </p:cNvSpPr>
            <p:nvPr/>
          </p:nvSpPr>
          <p:spPr bwMode="auto">
            <a:xfrm>
              <a:off x="3878" y="1842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4" name="Rectangle 126"/>
            <p:cNvSpPr>
              <a:spLocks noChangeArrowheads="1"/>
            </p:cNvSpPr>
            <p:nvPr/>
          </p:nvSpPr>
          <p:spPr bwMode="auto">
            <a:xfrm>
              <a:off x="4059" y="1842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5" name="Rectangle 127"/>
            <p:cNvSpPr>
              <a:spLocks noChangeArrowheads="1"/>
            </p:cNvSpPr>
            <p:nvPr/>
          </p:nvSpPr>
          <p:spPr bwMode="auto">
            <a:xfrm>
              <a:off x="4241" y="1842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6" name="Rectangle 128"/>
            <p:cNvSpPr>
              <a:spLocks noChangeArrowheads="1"/>
            </p:cNvSpPr>
            <p:nvPr/>
          </p:nvSpPr>
          <p:spPr bwMode="auto">
            <a:xfrm>
              <a:off x="4422" y="1842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7" name="Rectangle 129"/>
            <p:cNvSpPr>
              <a:spLocks noChangeArrowheads="1"/>
            </p:cNvSpPr>
            <p:nvPr/>
          </p:nvSpPr>
          <p:spPr bwMode="auto">
            <a:xfrm>
              <a:off x="4604" y="1842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8" name="Rectangle 130"/>
            <p:cNvSpPr>
              <a:spLocks noChangeArrowheads="1"/>
            </p:cNvSpPr>
            <p:nvPr/>
          </p:nvSpPr>
          <p:spPr bwMode="auto">
            <a:xfrm>
              <a:off x="4785" y="1842"/>
              <a:ext cx="136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9" name="Rectangle 131"/>
            <p:cNvSpPr>
              <a:spLocks noChangeArrowheads="1"/>
            </p:cNvSpPr>
            <p:nvPr/>
          </p:nvSpPr>
          <p:spPr bwMode="auto">
            <a:xfrm>
              <a:off x="4967" y="1842"/>
              <a:ext cx="136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0" name="Rectangle 132"/>
            <p:cNvSpPr>
              <a:spLocks noChangeArrowheads="1"/>
            </p:cNvSpPr>
            <p:nvPr/>
          </p:nvSpPr>
          <p:spPr bwMode="auto">
            <a:xfrm>
              <a:off x="5148" y="1842"/>
              <a:ext cx="136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1" name="Rectangle 133"/>
            <p:cNvSpPr>
              <a:spLocks noChangeArrowheads="1"/>
            </p:cNvSpPr>
            <p:nvPr/>
          </p:nvSpPr>
          <p:spPr bwMode="auto">
            <a:xfrm>
              <a:off x="5329" y="1842"/>
              <a:ext cx="136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2" name="Rectangle 134"/>
            <p:cNvSpPr>
              <a:spLocks noChangeArrowheads="1"/>
            </p:cNvSpPr>
            <p:nvPr/>
          </p:nvSpPr>
          <p:spPr bwMode="auto">
            <a:xfrm>
              <a:off x="5511" y="1842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3" name="Rectangle 135"/>
            <p:cNvSpPr>
              <a:spLocks noChangeArrowheads="1"/>
            </p:cNvSpPr>
            <p:nvPr/>
          </p:nvSpPr>
          <p:spPr bwMode="auto">
            <a:xfrm>
              <a:off x="2426" y="1660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4" name="Rectangle 136"/>
            <p:cNvSpPr>
              <a:spLocks noChangeArrowheads="1"/>
            </p:cNvSpPr>
            <p:nvPr/>
          </p:nvSpPr>
          <p:spPr bwMode="auto">
            <a:xfrm>
              <a:off x="2608" y="1660"/>
              <a:ext cx="136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5" name="Rectangle 137"/>
            <p:cNvSpPr>
              <a:spLocks noChangeArrowheads="1"/>
            </p:cNvSpPr>
            <p:nvPr/>
          </p:nvSpPr>
          <p:spPr bwMode="auto">
            <a:xfrm>
              <a:off x="2789" y="1660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6" name="Rectangle 138"/>
            <p:cNvSpPr>
              <a:spLocks noChangeArrowheads="1"/>
            </p:cNvSpPr>
            <p:nvPr/>
          </p:nvSpPr>
          <p:spPr bwMode="auto">
            <a:xfrm>
              <a:off x="2971" y="1660"/>
              <a:ext cx="136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7" name="Rectangle 139"/>
            <p:cNvSpPr>
              <a:spLocks noChangeArrowheads="1"/>
            </p:cNvSpPr>
            <p:nvPr/>
          </p:nvSpPr>
          <p:spPr bwMode="auto">
            <a:xfrm>
              <a:off x="3152" y="1660"/>
              <a:ext cx="136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8" name="Rectangle 140"/>
            <p:cNvSpPr>
              <a:spLocks noChangeArrowheads="1"/>
            </p:cNvSpPr>
            <p:nvPr/>
          </p:nvSpPr>
          <p:spPr bwMode="auto">
            <a:xfrm>
              <a:off x="3334" y="1660"/>
              <a:ext cx="136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9" name="Rectangle 141"/>
            <p:cNvSpPr>
              <a:spLocks noChangeArrowheads="1"/>
            </p:cNvSpPr>
            <p:nvPr/>
          </p:nvSpPr>
          <p:spPr bwMode="auto">
            <a:xfrm>
              <a:off x="3515" y="1660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0" name="Rectangle 142"/>
            <p:cNvSpPr>
              <a:spLocks noChangeArrowheads="1"/>
            </p:cNvSpPr>
            <p:nvPr/>
          </p:nvSpPr>
          <p:spPr bwMode="auto">
            <a:xfrm>
              <a:off x="3696" y="1660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1" name="Rectangle 143"/>
            <p:cNvSpPr>
              <a:spLocks noChangeArrowheads="1"/>
            </p:cNvSpPr>
            <p:nvPr/>
          </p:nvSpPr>
          <p:spPr bwMode="auto">
            <a:xfrm>
              <a:off x="3878" y="1660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2" name="Rectangle 144"/>
            <p:cNvSpPr>
              <a:spLocks noChangeArrowheads="1"/>
            </p:cNvSpPr>
            <p:nvPr/>
          </p:nvSpPr>
          <p:spPr bwMode="auto">
            <a:xfrm>
              <a:off x="4059" y="1660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3" name="Rectangle 145"/>
            <p:cNvSpPr>
              <a:spLocks noChangeArrowheads="1"/>
            </p:cNvSpPr>
            <p:nvPr/>
          </p:nvSpPr>
          <p:spPr bwMode="auto">
            <a:xfrm>
              <a:off x="4241" y="1660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4" name="Rectangle 146"/>
            <p:cNvSpPr>
              <a:spLocks noChangeArrowheads="1"/>
            </p:cNvSpPr>
            <p:nvPr/>
          </p:nvSpPr>
          <p:spPr bwMode="auto">
            <a:xfrm>
              <a:off x="4422" y="1660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5" name="Rectangle 147"/>
            <p:cNvSpPr>
              <a:spLocks noChangeArrowheads="1"/>
            </p:cNvSpPr>
            <p:nvPr/>
          </p:nvSpPr>
          <p:spPr bwMode="auto">
            <a:xfrm>
              <a:off x="4604" y="1660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6" name="Rectangle 148"/>
            <p:cNvSpPr>
              <a:spLocks noChangeArrowheads="1"/>
            </p:cNvSpPr>
            <p:nvPr/>
          </p:nvSpPr>
          <p:spPr bwMode="auto">
            <a:xfrm>
              <a:off x="4785" y="1660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7" name="Rectangle 149"/>
            <p:cNvSpPr>
              <a:spLocks noChangeArrowheads="1"/>
            </p:cNvSpPr>
            <p:nvPr/>
          </p:nvSpPr>
          <p:spPr bwMode="auto">
            <a:xfrm>
              <a:off x="4967" y="1660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8" name="Rectangle 150"/>
            <p:cNvSpPr>
              <a:spLocks noChangeArrowheads="1"/>
            </p:cNvSpPr>
            <p:nvPr/>
          </p:nvSpPr>
          <p:spPr bwMode="auto">
            <a:xfrm>
              <a:off x="5148" y="1660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9" name="Rectangle 151"/>
            <p:cNvSpPr>
              <a:spLocks noChangeArrowheads="1"/>
            </p:cNvSpPr>
            <p:nvPr/>
          </p:nvSpPr>
          <p:spPr bwMode="auto">
            <a:xfrm>
              <a:off x="5329" y="1660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0" name="Rectangle 152"/>
            <p:cNvSpPr>
              <a:spLocks noChangeArrowheads="1"/>
            </p:cNvSpPr>
            <p:nvPr/>
          </p:nvSpPr>
          <p:spPr bwMode="auto">
            <a:xfrm>
              <a:off x="5511" y="1660"/>
              <a:ext cx="136" cy="136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1" name="Rectangle 153"/>
            <p:cNvSpPr>
              <a:spLocks noChangeArrowheads="1"/>
            </p:cNvSpPr>
            <p:nvPr/>
          </p:nvSpPr>
          <p:spPr bwMode="auto">
            <a:xfrm>
              <a:off x="2426" y="1479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2" name="Rectangle 154"/>
            <p:cNvSpPr>
              <a:spLocks noChangeArrowheads="1"/>
            </p:cNvSpPr>
            <p:nvPr/>
          </p:nvSpPr>
          <p:spPr bwMode="auto">
            <a:xfrm>
              <a:off x="2608" y="1479"/>
              <a:ext cx="136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3" name="Rectangle 155"/>
            <p:cNvSpPr>
              <a:spLocks noChangeArrowheads="1"/>
            </p:cNvSpPr>
            <p:nvPr/>
          </p:nvSpPr>
          <p:spPr bwMode="auto">
            <a:xfrm>
              <a:off x="2789" y="1479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4" name="Rectangle 156"/>
            <p:cNvSpPr>
              <a:spLocks noChangeArrowheads="1"/>
            </p:cNvSpPr>
            <p:nvPr/>
          </p:nvSpPr>
          <p:spPr bwMode="auto">
            <a:xfrm>
              <a:off x="2971" y="1479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5" name="Rectangle 157"/>
            <p:cNvSpPr>
              <a:spLocks noChangeArrowheads="1"/>
            </p:cNvSpPr>
            <p:nvPr/>
          </p:nvSpPr>
          <p:spPr bwMode="auto">
            <a:xfrm>
              <a:off x="3152" y="1479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6" name="Rectangle 158"/>
            <p:cNvSpPr>
              <a:spLocks noChangeArrowheads="1"/>
            </p:cNvSpPr>
            <p:nvPr/>
          </p:nvSpPr>
          <p:spPr bwMode="auto">
            <a:xfrm>
              <a:off x="3334" y="1479"/>
              <a:ext cx="136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7" name="Rectangle 159"/>
            <p:cNvSpPr>
              <a:spLocks noChangeArrowheads="1"/>
            </p:cNvSpPr>
            <p:nvPr/>
          </p:nvSpPr>
          <p:spPr bwMode="auto">
            <a:xfrm>
              <a:off x="3515" y="1479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8" name="Rectangle 160"/>
            <p:cNvSpPr>
              <a:spLocks noChangeArrowheads="1"/>
            </p:cNvSpPr>
            <p:nvPr/>
          </p:nvSpPr>
          <p:spPr bwMode="auto">
            <a:xfrm>
              <a:off x="3696" y="1479"/>
              <a:ext cx="136" cy="13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9" name="Rectangle 161"/>
            <p:cNvSpPr>
              <a:spLocks noChangeArrowheads="1"/>
            </p:cNvSpPr>
            <p:nvPr/>
          </p:nvSpPr>
          <p:spPr bwMode="auto">
            <a:xfrm>
              <a:off x="3878" y="1479"/>
              <a:ext cx="136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0" name="Rectangle 162"/>
            <p:cNvSpPr>
              <a:spLocks noChangeArrowheads="1"/>
            </p:cNvSpPr>
            <p:nvPr/>
          </p:nvSpPr>
          <p:spPr bwMode="auto">
            <a:xfrm>
              <a:off x="4059" y="1479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1" name="Rectangle 163"/>
            <p:cNvSpPr>
              <a:spLocks noChangeArrowheads="1"/>
            </p:cNvSpPr>
            <p:nvPr/>
          </p:nvSpPr>
          <p:spPr bwMode="auto">
            <a:xfrm>
              <a:off x="4241" y="1479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2" name="Rectangle 164"/>
            <p:cNvSpPr>
              <a:spLocks noChangeArrowheads="1"/>
            </p:cNvSpPr>
            <p:nvPr/>
          </p:nvSpPr>
          <p:spPr bwMode="auto">
            <a:xfrm>
              <a:off x="4422" y="1479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3" name="Rectangle 165"/>
            <p:cNvSpPr>
              <a:spLocks noChangeArrowheads="1"/>
            </p:cNvSpPr>
            <p:nvPr/>
          </p:nvSpPr>
          <p:spPr bwMode="auto">
            <a:xfrm>
              <a:off x="4604" y="1479"/>
              <a:ext cx="136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4" name="Rectangle 166"/>
            <p:cNvSpPr>
              <a:spLocks noChangeArrowheads="1"/>
            </p:cNvSpPr>
            <p:nvPr/>
          </p:nvSpPr>
          <p:spPr bwMode="auto">
            <a:xfrm>
              <a:off x="4785" y="1479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5" name="Rectangle 167"/>
            <p:cNvSpPr>
              <a:spLocks noChangeArrowheads="1"/>
            </p:cNvSpPr>
            <p:nvPr/>
          </p:nvSpPr>
          <p:spPr bwMode="auto">
            <a:xfrm>
              <a:off x="4967" y="1479"/>
              <a:ext cx="136" cy="13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6" name="Rectangle 168"/>
            <p:cNvSpPr>
              <a:spLocks noChangeArrowheads="1"/>
            </p:cNvSpPr>
            <p:nvPr/>
          </p:nvSpPr>
          <p:spPr bwMode="auto">
            <a:xfrm>
              <a:off x="5148" y="1479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7" name="Rectangle 169"/>
            <p:cNvSpPr>
              <a:spLocks noChangeArrowheads="1"/>
            </p:cNvSpPr>
            <p:nvPr/>
          </p:nvSpPr>
          <p:spPr bwMode="auto">
            <a:xfrm>
              <a:off x="5329" y="1479"/>
              <a:ext cx="136" cy="136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8" name="Rectangle 170"/>
            <p:cNvSpPr>
              <a:spLocks noChangeArrowheads="1"/>
            </p:cNvSpPr>
            <p:nvPr/>
          </p:nvSpPr>
          <p:spPr bwMode="auto">
            <a:xfrm>
              <a:off x="5511" y="1479"/>
              <a:ext cx="136" cy="136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9" name="Rectangle 171"/>
            <p:cNvSpPr>
              <a:spLocks noChangeArrowheads="1"/>
            </p:cNvSpPr>
            <p:nvPr/>
          </p:nvSpPr>
          <p:spPr bwMode="auto">
            <a:xfrm>
              <a:off x="2426" y="1298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0" name="Rectangle 172"/>
            <p:cNvSpPr>
              <a:spLocks noChangeArrowheads="1"/>
            </p:cNvSpPr>
            <p:nvPr/>
          </p:nvSpPr>
          <p:spPr bwMode="auto">
            <a:xfrm>
              <a:off x="2608" y="1298"/>
              <a:ext cx="136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1" name="Rectangle 173"/>
            <p:cNvSpPr>
              <a:spLocks noChangeArrowheads="1"/>
            </p:cNvSpPr>
            <p:nvPr/>
          </p:nvSpPr>
          <p:spPr bwMode="auto">
            <a:xfrm>
              <a:off x="2789" y="1298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2" name="Rectangle 174"/>
            <p:cNvSpPr>
              <a:spLocks noChangeArrowheads="1"/>
            </p:cNvSpPr>
            <p:nvPr/>
          </p:nvSpPr>
          <p:spPr bwMode="auto">
            <a:xfrm>
              <a:off x="2971" y="1298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3" name="Rectangle 175"/>
            <p:cNvSpPr>
              <a:spLocks noChangeArrowheads="1"/>
            </p:cNvSpPr>
            <p:nvPr/>
          </p:nvSpPr>
          <p:spPr bwMode="auto">
            <a:xfrm>
              <a:off x="3152" y="1298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4" name="Rectangle 176"/>
            <p:cNvSpPr>
              <a:spLocks noChangeArrowheads="1"/>
            </p:cNvSpPr>
            <p:nvPr/>
          </p:nvSpPr>
          <p:spPr bwMode="auto">
            <a:xfrm>
              <a:off x="3334" y="1298"/>
              <a:ext cx="136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5" name="Rectangle 177"/>
            <p:cNvSpPr>
              <a:spLocks noChangeArrowheads="1"/>
            </p:cNvSpPr>
            <p:nvPr/>
          </p:nvSpPr>
          <p:spPr bwMode="auto">
            <a:xfrm>
              <a:off x="3515" y="1298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6" name="Rectangle 178"/>
            <p:cNvSpPr>
              <a:spLocks noChangeArrowheads="1"/>
            </p:cNvSpPr>
            <p:nvPr/>
          </p:nvSpPr>
          <p:spPr bwMode="auto">
            <a:xfrm>
              <a:off x="3696" y="1298"/>
              <a:ext cx="136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7" name="Rectangle 179"/>
            <p:cNvSpPr>
              <a:spLocks noChangeArrowheads="1"/>
            </p:cNvSpPr>
            <p:nvPr/>
          </p:nvSpPr>
          <p:spPr bwMode="auto">
            <a:xfrm>
              <a:off x="3878" y="1298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8" name="Rectangle 180"/>
            <p:cNvSpPr>
              <a:spLocks noChangeArrowheads="1"/>
            </p:cNvSpPr>
            <p:nvPr/>
          </p:nvSpPr>
          <p:spPr bwMode="auto">
            <a:xfrm>
              <a:off x="4059" y="1298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9" name="Rectangle 181"/>
            <p:cNvSpPr>
              <a:spLocks noChangeArrowheads="1"/>
            </p:cNvSpPr>
            <p:nvPr/>
          </p:nvSpPr>
          <p:spPr bwMode="auto">
            <a:xfrm>
              <a:off x="4241" y="1298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0" name="Rectangle 182"/>
            <p:cNvSpPr>
              <a:spLocks noChangeArrowheads="1"/>
            </p:cNvSpPr>
            <p:nvPr/>
          </p:nvSpPr>
          <p:spPr bwMode="auto">
            <a:xfrm>
              <a:off x="4422" y="1298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1" name="Rectangle 183"/>
            <p:cNvSpPr>
              <a:spLocks noChangeArrowheads="1"/>
            </p:cNvSpPr>
            <p:nvPr/>
          </p:nvSpPr>
          <p:spPr bwMode="auto">
            <a:xfrm>
              <a:off x="4604" y="1298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2" name="Rectangle 184"/>
            <p:cNvSpPr>
              <a:spLocks noChangeArrowheads="1"/>
            </p:cNvSpPr>
            <p:nvPr/>
          </p:nvSpPr>
          <p:spPr bwMode="auto">
            <a:xfrm>
              <a:off x="4785" y="1298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3" name="Rectangle 185"/>
            <p:cNvSpPr>
              <a:spLocks noChangeArrowheads="1"/>
            </p:cNvSpPr>
            <p:nvPr/>
          </p:nvSpPr>
          <p:spPr bwMode="auto">
            <a:xfrm>
              <a:off x="4967" y="1298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4" name="Rectangle 186"/>
            <p:cNvSpPr>
              <a:spLocks noChangeArrowheads="1"/>
            </p:cNvSpPr>
            <p:nvPr/>
          </p:nvSpPr>
          <p:spPr bwMode="auto">
            <a:xfrm>
              <a:off x="5148" y="1298"/>
              <a:ext cx="136" cy="136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5" name="Rectangle 187"/>
            <p:cNvSpPr>
              <a:spLocks noChangeArrowheads="1"/>
            </p:cNvSpPr>
            <p:nvPr/>
          </p:nvSpPr>
          <p:spPr bwMode="auto">
            <a:xfrm>
              <a:off x="5329" y="1298"/>
              <a:ext cx="136" cy="136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6" name="Rectangle 188"/>
            <p:cNvSpPr>
              <a:spLocks noChangeArrowheads="1"/>
            </p:cNvSpPr>
            <p:nvPr/>
          </p:nvSpPr>
          <p:spPr bwMode="auto">
            <a:xfrm>
              <a:off x="5511" y="1298"/>
              <a:ext cx="136" cy="136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91"/>
          <p:cNvGrpSpPr>
            <a:grpSpLocks/>
          </p:cNvGrpSpPr>
          <p:nvPr/>
        </p:nvGrpSpPr>
        <p:grpSpPr bwMode="auto">
          <a:xfrm>
            <a:off x="611188" y="5157788"/>
            <a:ext cx="5040312" cy="1373187"/>
            <a:chOff x="385" y="3249"/>
            <a:chExt cx="3175" cy="865"/>
          </a:xfrm>
        </p:grpSpPr>
        <p:sp>
          <p:nvSpPr>
            <p:cNvPr id="2060" name="Text Box 192"/>
            <p:cNvSpPr txBox="1">
              <a:spLocks noChangeArrowheads="1"/>
            </p:cNvSpPr>
            <p:nvPr/>
          </p:nvSpPr>
          <p:spPr bwMode="auto">
            <a:xfrm>
              <a:off x="385" y="3249"/>
              <a:ext cx="3175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>
                  <a:solidFill>
                    <a:schemeClr val="tx2"/>
                  </a:solidFill>
                </a:rPr>
                <a:t>1 строка:</a:t>
              </a:r>
              <a:r>
                <a:rPr lang="ru-RU" sz="2800" b="1">
                  <a:solidFill>
                    <a:srgbClr val="292929"/>
                  </a:solidFill>
                </a:rPr>
                <a:t> 6		8	  4 </a:t>
              </a:r>
            </a:p>
            <a:p>
              <a:endParaRPr lang="ru-RU" sz="2800" b="1">
                <a:solidFill>
                  <a:srgbClr val="292929"/>
                </a:solidFill>
              </a:endParaRPr>
            </a:p>
            <a:p>
              <a:r>
                <a:rPr lang="ru-RU" sz="2800" b="1">
                  <a:solidFill>
                    <a:schemeClr val="tx2"/>
                  </a:solidFill>
                </a:rPr>
                <a:t>2 строка:</a:t>
              </a:r>
              <a:r>
                <a:rPr lang="ru-RU" sz="2800" b="1">
                  <a:solidFill>
                    <a:srgbClr val="292929"/>
                  </a:solidFill>
                </a:rPr>
                <a:t> 5		9	  4</a:t>
              </a:r>
              <a:endParaRPr lang="ru-RU" sz="2800">
                <a:solidFill>
                  <a:srgbClr val="292929"/>
                </a:solidFill>
              </a:endParaRPr>
            </a:p>
          </p:txBody>
        </p:sp>
        <p:sp>
          <p:nvSpPr>
            <p:cNvPr id="2061" name="Rectangle 193"/>
            <p:cNvSpPr>
              <a:spLocks noChangeArrowheads="1"/>
            </p:cNvSpPr>
            <p:nvPr/>
          </p:nvSpPr>
          <p:spPr bwMode="auto">
            <a:xfrm>
              <a:off x="1610" y="3339"/>
              <a:ext cx="136" cy="136"/>
            </a:xfrm>
            <a:prstGeom prst="rect">
              <a:avLst/>
            </a:prstGeom>
            <a:noFill/>
            <a:ln w="9525">
              <a:solidFill>
                <a:srgbClr val="29292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" name="Rectangle 194"/>
            <p:cNvSpPr>
              <a:spLocks noChangeArrowheads="1"/>
            </p:cNvSpPr>
            <p:nvPr/>
          </p:nvSpPr>
          <p:spPr bwMode="auto">
            <a:xfrm>
              <a:off x="2381" y="3339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" name="Rectangle 195"/>
            <p:cNvSpPr>
              <a:spLocks noChangeArrowheads="1"/>
            </p:cNvSpPr>
            <p:nvPr/>
          </p:nvSpPr>
          <p:spPr bwMode="auto">
            <a:xfrm>
              <a:off x="3061" y="3339"/>
              <a:ext cx="136" cy="136"/>
            </a:xfrm>
            <a:prstGeom prst="rect">
              <a:avLst/>
            </a:prstGeom>
            <a:noFill/>
            <a:ln w="9525">
              <a:solidFill>
                <a:srgbClr val="29292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4" name="Rectangle 196"/>
            <p:cNvSpPr>
              <a:spLocks noChangeArrowheads="1"/>
            </p:cNvSpPr>
            <p:nvPr/>
          </p:nvSpPr>
          <p:spPr bwMode="auto">
            <a:xfrm>
              <a:off x="1610" y="3884"/>
              <a:ext cx="136" cy="136"/>
            </a:xfrm>
            <a:prstGeom prst="rect">
              <a:avLst/>
            </a:prstGeom>
            <a:noFill/>
            <a:ln w="9525">
              <a:solidFill>
                <a:srgbClr val="29292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5" name="Rectangle 197"/>
            <p:cNvSpPr>
              <a:spLocks noChangeArrowheads="1"/>
            </p:cNvSpPr>
            <p:nvPr/>
          </p:nvSpPr>
          <p:spPr bwMode="auto">
            <a:xfrm>
              <a:off x="2336" y="3884"/>
              <a:ext cx="136" cy="13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6" name="Rectangle 198"/>
            <p:cNvSpPr>
              <a:spLocks noChangeArrowheads="1"/>
            </p:cNvSpPr>
            <p:nvPr/>
          </p:nvSpPr>
          <p:spPr bwMode="auto">
            <a:xfrm>
              <a:off x="3061" y="3884"/>
              <a:ext cx="136" cy="136"/>
            </a:xfrm>
            <a:prstGeom prst="rect">
              <a:avLst/>
            </a:prstGeom>
            <a:noFill/>
            <a:ln w="9525">
              <a:solidFill>
                <a:srgbClr val="29292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 animBg="1"/>
      <p:bldP spid="849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928662" y="1571612"/>
          <a:ext cx="6858047" cy="5095179"/>
        </p:xfrm>
        <a:graphic>
          <a:graphicData uri="http://schemas.openxmlformats.org/presentationml/2006/ole">
            <p:oleObj spid="_x0000_s44034" name="Точечный рисунок" r:id="rId4" imgW="7295238" imgH="5420482" progId="PBrush">
              <p:embed/>
            </p:oleObj>
          </a:graphicData>
        </a:graphic>
      </p:graphicFrame>
      <p:pic>
        <p:nvPicPr>
          <p:cNvPr id="89091" name="фильм.WM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571744"/>
            <a:ext cx="299160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Предложите алгоритм сжатия видеоряда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" fill="hold"/>
                                        <p:tgtEl>
                                          <p:spTgt spid="890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909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9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90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09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Аналитический отдел №1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/>
              <a:t>6. Сформулируйте общий принцип сжатия информации</a:t>
            </a:r>
          </a:p>
          <a:p>
            <a:pPr>
              <a:buNone/>
            </a:pPr>
            <a:r>
              <a:rPr lang="ru-RU" sz="3200" dirty="0" smtClean="0"/>
              <a:t> </a:t>
            </a:r>
          </a:p>
          <a:p>
            <a:pPr>
              <a:buNone/>
            </a:pPr>
            <a:r>
              <a:rPr lang="ru-RU" sz="3200" dirty="0" smtClean="0"/>
              <a:t>7. Дайте название этому принципу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chemeClr val="tx2"/>
                </a:solidFill>
                <a:latin typeface="Arial" charset="0"/>
              </a:rPr>
              <a:t>метод замены одинаковых последовательностей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Аналитический отдел №2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700" u="sng" dirty="0" smtClean="0"/>
              <a:t>Цель:</a:t>
            </a:r>
            <a:r>
              <a:rPr lang="ru-RU" sz="2700" dirty="0" smtClean="0"/>
              <a:t> сформулировать общий принцип сжатия информации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 l="14648" t="16768" r="11779" b="2439"/>
          <a:stretch>
            <a:fillRect/>
          </a:stretch>
        </p:blipFill>
        <p:spPr bwMode="auto">
          <a:xfrm>
            <a:off x="2143076" y="947790"/>
            <a:ext cx="7000924" cy="591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2. Прочитайте предложенный текст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9001156" cy="511494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000" b="1" dirty="0" smtClean="0"/>
              <a:t>Текст 1. </a:t>
            </a:r>
            <a:endParaRPr lang="ru-RU" sz="2000" dirty="0" smtClean="0"/>
          </a:p>
          <a:p>
            <a:pPr>
              <a:buNone/>
            </a:pPr>
            <a:r>
              <a:rPr lang="ru-RU" sz="2400" dirty="0" smtClean="0"/>
              <a:t>Характерной особенностью большинства «классических» типов информации, с которыми работают люди, является их избыточность.</a:t>
            </a:r>
          </a:p>
          <a:p>
            <a:pPr>
              <a:buNone/>
            </a:pPr>
            <a:r>
              <a:rPr lang="ru-RU" sz="2400" dirty="0" smtClean="0"/>
              <a:t>В русском языке существуют слова, однозначно прочитываемые в случае «потери» некоторых букв. Мы можем, </a:t>
            </a:r>
            <a:r>
              <a:rPr lang="ru-RU" sz="2400" dirty="0" err="1" smtClean="0"/>
              <a:t>н.пр.м.р</a:t>
            </a:r>
            <a:r>
              <a:rPr lang="ru-RU" sz="2400" dirty="0" smtClean="0"/>
              <a:t> </a:t>
            </a:r>
            <a:r>
              <a:rPr lang="ru-RU" sz="2400" dirty="0" err="1" smtClean="0"/>
              <a:t>в.к.н.ть</a:t>
            </a:r>
            <a:r>
              <a:rPr lang="ru-RU" sz="2400" dirty="0" smtClean="0"/>
              <a:t> вс. </a:t>
            </a:r>
            <a:r>
              <a:rPr lang="ru-RU" sz="2400" dirty="0" err="1" smtClean="0"/>
              <a:t>гл.сн</a:t>
            </a:r>
            <a:r>
              <a:rPr lang="ru-RU" sz="2400" dirty="0" smtClean="0"/>
              <a:t>.. б.кв., ил. </a:t>
            </a:r>
            <a:r>
              <a:rPr lang="ru-RU" sz="2400" dirty="0" err="1" smtClean="0"/>
              <a:t>вы.ин.ть</a:t>
            </a:r>
            <a:r>
              <a:rPr lang="ru-RU" sz="2400" dirty="0" smtClean="0"/>
              <a:t> </a:t>
            </a:r>
            <a:r>
              <a:rPr lang="ru-RU" sz="2400" dirty="0" err="1" smtClean="0"/>
              <a:t>ка.ду</a:t>
            </a:r>
            <a:r>
              <a:rPr lang="ru-RU" sz="2400" dirty="0" smtClean="0"/>
              <a:t>. </a:t>
            </a:r>
            <a:r>
              <a:rPr lang="ru-RU" sz="2400" dirty="0" err="1" smtClean="0"/>
              <a:t>тр.ть</a:t>
            </a:r>
            <a:r>
              <a:rPr lang="ru-RU" sz="2400" dirty="0" smtClean="0"/>
              <a:t>. </a:t>
            </a:r>
            <a:r>
              <a:rPr lang="ru-RU" sz="2400" dirty="0" err="1" smtClean="0"/>
              <a:t>бу.ву</a:t>
            </a:r>
            <a:r>
              <a:rPr lang="ru-RU" sz="2400" dirty="0" smtClean="0"/>
              <a:t>, или отброс... </a:t>
            </a:r>
            <a:r>
              <a:rPr lang="ru-RU" sz="2400" dirty="0" err="1" smtClean="0"/>
              <a:t>окончан</a:t>
            </a:r>
            <a:r>
              <a:rPr lang="ru-RU" sz="2400" dirty="0" smtClean="0"/>
              <a:t>.. </a:t>
            </a:r>
            <a:r>
              <a:rPr lang="ru-RU" sz="2400" dirty="0" err="1" smtClean="0"/>
              <a:t>кажд</a:t>
            </a:r>
            <a:r>
              <a:rPr lang="ru-RU" sz="2400" dirty="0" smtClean="0"/>
              <a:t>... слов., и все равно текст будет понятен.</a:t>
            </a:r>
          </a:p>
          <a:p>
            <a:pPr>
              <a:buNone/>
            </a:pPr>
            <a:r>
              <a:rPr lang="ru-RU" sz="2400" dirty="0" smtClean="0"/>
              <a:t>Таким образом, для носителя языка обычный связный текст на его родном языке содержит избыточную информацию – ее можно удалить, но смысл текста для него сохранится.</a:t>
            </a:r>
          </a:p>
          <a:p>
            <a:pPr>
              <a:buNone/>
            </a:pPr>
            <a:r>
              <a:rPr lang="ru-RU" sz="2400" dirty="0" smtClean="0"/>
              <a:t>Так, измерение избыточности естественных языков (тех, на которых мы говорим) показывает, что практически 80 % передаваемой с помощью языка информации является избыточной, т.е. лишней. </a:t>
            </a:r>
            <a:endParaRPr lang="ru-RU" sz="2400" dirty="0">
              <a:solidFill>
                <a:srgbClr val="2929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2. 	Прочитайте предложенные тексты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00174"/>
            <a:ext cx="8572560" cy="4857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Текст 2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 ходе исследований, было установлено, что глаз человека наиболее чувствителен к зеленому цвету, чувствительность к красному ниже примерно в 4 раза, а к синему – почти в 10 раз.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Текст 3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Около 100 лет киноиндустрия эксплуатирует важное свойство глаза – инерционность зрения.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Ответьте на вопросы: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480328" cy="5043510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Почему существует феномен избыточности информации? </a:t>
            </a:r>
          </a:p>
          <a:p>
            <a:pPr lvl="0"/>
            <a:r>
              <a:rPr lang="ru-RU" sz="2400" dirty="0" smtClean="0"/>
              <a:t>От чего зависит степень избыточности информации?</a:t>
            </a:r>
          </a:p>
          <a:p>
            <a:pPr lvl="0"/>
            <a:r>
              <a:rPr lang="ru-RU" sz="2400" dirty="0" smtClean="0"/>
              <a:t>Оцените степень избыточности информации в порядке возрастания: текстовая, числовая, видеоинформация, графическая.</a:t>
            </a:r>
          </a:p>
          <a:p>
            <a:pPr lvl="0"/>
            <a:r>
              <a:rPr lang="ru-RU" sz="2400" dirty="0" smtClean="0"/>
              <a:t>Сформулируйте общий принцип сжатия информации по полученным выводам.</a:t>
            </a:r>
          </a:p>
          <a:p>
            <a:pPr lvl="0"/>
            <a:r>
              <a:rPr lang="ru-RU" sz="2400" dirty="0" smtClean="0"/>
              <a:t>Сформулируйте принцип сжатия текстовой информации.</a:t>
            </a:r>
          </a:p>
          <a:p>
            <a:pPr lvl="0"/>
            <a:r>
              <a:rPr lang="ru-RU" sz="2400" dirty="0" smtClean="0"/>
              <a:t>Сформулируйте принцип сжатия графической информации.</a:t>
            </a:r>
          </a:p>
          <a:p>
            <a:pPr lvl="0"/>
            <a:r>
              <a:rPr lang="ru-RU" sz="2400" dirty="0" smtClean="0"/>
              <a:t>Сформулируйте принцип сжатия видеоинформации.</a:t>
            </a:r>
          </a:p>
          <a:p>
            <a:pPr lvl="0"/>
            <a:r>
              <a:rPr lang="ru-RU" sz="2400" dirty="0" smtClean="0"/>
              <a:t>Дайте название этому принципу.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Методы работы архиваторов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95288" y="2132013"/>
            <a:ext cx="3960812" cy="40338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Arial" charset="0"/>
              </a:rPr>
              <a:t>метод замены </a:t>
            </a:r>
          </a:p>
          <a:p>
            <a:pPr algn="ctr"/>
            <a:r>
              <a:rPr lang="ru-RU" sz="2800" b="1" dirty="0">
                <a:solidFill>
                  <a:schemeClr val="tx2"/>
                </a:solidFill>
                <a:latin typeface="Arial" charset="0"/>
              </a:rPr>
              <a:t>одинаковых </a:t>
            </a:r>
          </a:p>
          <a:p>
            <a:pPr algn="ctr"/>
            <a:r>
              <a:rPr lang="ru-RU" sz="2800" b="1" dirty="0">
                <a:solidFill>
                  <a:schemeClr val="tx2"/>
                </a:solidFill>
                <a:latin typeface="Arial" charset="0"/>
              </a:rPr>
              <a:t>последовательностей</a:t>
            </a:r>
          </a:p>
          <a:p>
            <a:pPr algn="ctr"/>
            <a:endParaRPr lang="ru-RU" dirty="0">
              <a:solidFill>
                <a:srgbClr val="292929"/>
              </a:solidFill>
              <a:latin typeface="Arial" charset="0"/>
            </a:endParaRPr>
          </a:p>
          <a:p>
            <a:pPr algn="ctr">
              <a:buFontTx/>
              <a:buChar char="-"/>
            </a:pPr>
            <a:r>
              <a:rPr lang="ru-RU" sz="2400" dirty="0" smtClean="0">
                <a:solidFill>
                  <a:srgbClr val="292929"/>
                </a:solidFill>
                <a:latin typeface="Arial" charset="0"/>
              </a:rPr>
              <a:t> поиск повторяющихся </a:t>
            </a:r>
            <a:br>
              <a:rPr lang="ru-RU" sz="2400" dirty="0" smtClean="0">
                <a:solidFill>
                  <a:srgbClr val="292929"/>
                </a:solidFill>
                <a:latin typeface="Arial" charset="0"/>
              </a:rPr>
            </a:br>
            <a:r>
              <a:rPr lang="ru-RU" sz="2400" dirty="0" smtClean="0">
                <a:solidFill>
                  <a:srgbClr val="292929"/>
                </a:solidFill>
                <a:latin typeface="Arial" charset="0"/>
              </a:rPr>
              <a:t>последовательностей;</a:t>
            </a:r>
          </a:p>
          <a:p>
            <a:pPr algn="ctr">
              <a:buFontTx/>
              <a:buChar char="-"/>
            </a:pPr>
            <a:r>
              <a:rPr lang="ru-RU" sz="2400" dirty="0" smtClean="0">
                <a:solidFill>
                  <a:srgbClr val="292929"/>
                </a:solidFill>
                <a:latin typeface="Arial" charset="0"/>
              </a:rPr>
              <a:t> замена на специальный </a:t>
            </a:r>
            <a:br>
              <a:rPr lang="ru-RU" sz="2400" dirty="0" smtClean="0">
                <a:solidFill>
                  <a:srgbClr val="292929"/>
                </a:solidFill>
                <a:latin typeface="Arial" charset="0"/>
              </a:rPr>
            </a:br>
            <a:r>
              <a:rPr lang="ru-RU" sz="2400" dirty="0" smtClean="0">
                <a:solidFill>
                  <a:srgbClr val="292929"/>
                </a:solidFill>
                <a:latin typeface="Arial" charset="0"/>
              </a:rPr>
              <a:t>символ либо на счетчик </a:t>
            </a:r>
            <a:br>
              <a:rPr lang="ru-RU" sz="2400" dirty="0" smtClean="0">
                <a:solidFill>
                  <a:srgbClr val="292929"/>
                </a:solidFill>
                <a:latin typeface="Arial" charset="0"/>
              </a:rPr>
            </a:br>
            <a:r>
              <a:rPr lang="ru-RU" sz="2400" dirty="0" smtClean="0">
                <a:solidFill>
                  <a:srgbClr val="292929"/>
                </a:solidFill>
                <a:latin typeface="Arial" charset="0"/>
              </a:rPr>
              <a:t>повторов</a:t>
            </a:r>
            <a:endParaRPr lang="ru-RU" sz="2400" dirty="0">
              <a:solidFill>
                <a:srgbClr val="292929"/>
              </a:solidFill>
              <a:latin typeface="Arial" charset="0"/>
            </a:endParaRPr>
          </a:p>
          <a:p>
            <a:pPr algn="ctr"/>
            <a:endParaRPr lang="ru-RU" dirty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859338" y="2132013"/>
            <a:ext cx="3960812" cy="40338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Arial" charset="0"/>
              </a:rPr>
              <a:t>метод удаления </a:t>
            </a:r>
          </a:p>
          <a:p>
            <a:pPr algn="ctr"/>
            <a:r>
              <a:rPr lang="ru-RU" sz="2800" b="1" dirty="0">
                <a:solidFill>
                  <a:schemeClr val="tx2"/>
                </a:solidFill>
                <a:latin typeface="Arial" charset="0"/>
              </a:rPr>
              <a:t>избыточной </a:t>
            </a:r>
          </a:p>
          <a:p>
            <a:pPr algn="ctr"/>
            <a:r>
              <a:rPr lang="ru-RU" sz="2800" b="1" dirty="0">
                <a:solidFill>
                  <a:schemeClr val="tx2"/>
                </a:solidFill>
                <a:latin typeface="Arial" charset="0"/>
              </a:rPr>
              <a:t>информации </a:t>
            </a:r>
          </a:p>
          <a:p>
            <a:pPr algn="ctr"/>
            <a:endParaRPr lang="ru-RU" sz="1400" b="1" dirty="0">
              <a:solidFill>
                <a:schemeClr val="tx2"/>
              </a:solidFill>
              <a:latin typeface="Arial" charset="0"/>
            </a:endParaRPr>
          </a:p>
          <a:p>
            <a:pPr algn="ctr"/>
            <a:r>
              <a:rPr lang="ru-RU" sz="2400" dirty="0" smtClean="0">
                <a:solidFill>
                  <a:srgbClr val="292929"/>
                </a:solidFill>
                <a:latin typeface="Arial" charset="0"/>
              </a:rPr>
              <a:t>- поиск повторяющихся </a:t>
            </a:r>
            <a:br>
              <a:rPr lang="ru-RU" sz="2400" dirty="0" smtClean="0">
                <a:solidFill>
                  <a:srgbClr val="292929"/>
                </a:solidFill>
                <a:latin typeface="Arial" charset="0"/>
              </a:rPr>
            </a:br>
            <a:r>
              <a:rPr lang="ru-RU" sz="2400" dirty="0" smtClean="0">
                <a:solidFill>
                  <a:srgbClr val="292929"/>
                </a:solidFill>
                <a:latin typeface="Arial" charset="0"/>
              </a:rPr>
              <a:t>последовательностей;</a:t>
            </a:r>
          </a:p>
          <a:p>
            <a:pPr algn="ctr"/>
            <a:r>
              <a:rPr lang="ru-RU" sz="2400" dirty="0" smtClean="0">
                <a:solidFill>
                  <a:srgbClr val="292929"/>
                </a:solidFill>
                <a:latin typeface="Arial" charset="0"/>
              </a:rPr>
              <a:t> - удаление </a:t>
            </a:r>
            <a:br>
              <a:rPr lang="ru-RU" sz="2400" dirty="0" smtClean="0">
                <a:solidFill>
                  <a:srgbClr val="292929"/>
                </a:solidFill>
                <a:latin typeface="Arial" charset="0"/>
              </a:rPr>
            </a:br>
            <a:r>
              <a:rPr lang="ru-RU" sz="2400" dirty="0" smtClean="0">
                <a:solidFill>
                  <a:srgbClr val="292929"/>
                </a:solidFill>
                <a:latin typeface="Arial" charset="0"/>
              </a:rPr>
              <a:t>избыточной информации</a:t>
            </a:r>
            <a:endParaRPr lang="ru-RU" sz="2400" dirty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2051050" y="1557338"/>
            <a:ext cx="431800" cy="501650"/>
          </a:xfrm>
          <a:prstGeom prst="downArrow">
            <a:avLst>
              <a:gd name="adj1" fmla="val 50000"/>
              <a:gd name="adj2" fmla="val 29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6588125" y="1557338"/>
            <a:ext cx="431800" cy="501650"/>
          </a:xfrm>
          <a:prstGeom prst="downArrow">
            <a:avLst>
              <a:gd name="adj1" fmla="val 50000"/>
              <a:gd name="adj2" fmla="val 29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/>
              <a:t>Технический отдел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43050"/>
            <a:ext cx="5286412" cy="464347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/>
              <a:t>Функции</a:t>
            </a:r>
          </a:p>
          <a:p>
            <a:pPr>
              <a:buNone/>
            </a:pPr>
            <a:r>
              <a:rPr lang="ru-RU" sz="2800" dirty="0" smtClean="0"/>
              <a:t>    техническое внедрение, реализация всех идей: </a:t>
            </a:r>
          </a:p>
          <a:p>
            <a:r>
              <a:rPr lang="ru-RU" sz="2800" dirty="0" smtClean="0"/>
              <a:t>анализ уже существующих программ-архиваторов;</a:t>
            </a:r>
          </a:p>
          <a:p>
            <a:r>
              <a:rPr lang="ru-RU" sz="2800" dirty="0" smtClean="0"/>
              <a:t>осуществляется экспериментальная оценка эффективности использования программного обеспечения в рамках конкретного предприятия.</a:t>
            </a:r>
            <a:endParaRPr lang="ru-RU" sz="2800" dirty="0"/>
          </a:p>
        </p:txBody>
      </p:sp>
      <p:pic>
        <p:nvPicPr>
          <p:cNvPr id="4" name="Picture 1" descr="C:\Users\Woofy\Desktop\УЧИТЕЛЬ ГОДА\архиватор откр урок\использовано\Sozdanie_otdela_prodaz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285992"/>
            <a:ext cx="3348414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00115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Анализ лучших программ-архиваторов: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623204" cy="4495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наиболее скачиваемые в </a:t>
            </a:r>
            <a:r>
              <a:rPr lang="ru-RU" dirty="0" err="1" smtClean="0"/>
              <a:t>Inet</a:t>
            </a:r>
            <a:r>
              <a:rPr lang="ru-RU" dirty="0" smtClean="0"/>
              <a:t> архиваторы: </a:t>
            </a:r>
          </a:p>
          <a:p>
            <a:r>
              <a:rPr lang="ru-RU" dirty="0" smtClean="0"/>
              <a:t>7-Zip; </a:t>
            </a:r>
          </a:p>
          <a:p>
            <a:r>
              <a:rPr lang="ru-RU" dirty="0" err="1" smtClean="0"/>
              <a:t>WinRar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WinZip</a:t>
            </a:r>
            <a:endParaRPr lang="ru-RU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 l="7031" t="30488" r="3320" b="41311"/>
          <a:stretch>
            <a:fillRect/>
          </a:stretch>
        </p:blipFill>
        <p:spPr bwMode="auto">
          <a:xfrm>
            <a:off x="-13578" y="3857628"/>
            <a:ext cx="9157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/>
              <a:t>Антикризисный отдел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714488"/>
            <a:ext cx="6072198" cy="492922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Функции:</a:t>
            </a:r>
          </a:p>
          <a:p>
            <a:pPr>
              <a:buNone/>
            </a:pPr>
            <a:r>
              <a:rPr lang="ru-RU" sz="3200" dirty="0" smtClean="0"/>
              <a:t>- оценка перспективы угрозы 			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(чем грозит?)</a:t>
            </a:r>
            <a:r>
              <a:rPr lang="ru-RU" sz="3200" dirty="0" smtClean="0"/>
              <a:t>;</a:t>
            </a:r>
          </a:p>
          <a:p>
            <a:pPr>
              <a:buNone/>
            </a:pPr>
            <a:r>
              <a:rPr lang="ru-RU" sz="3200" dirty="0" smtClean="0"/>
              <a:t>- анализ ситуации </a:t>
            </a:r>
            <a:br>
              <a:rPr lang="ru-RU" sz="3200" dirty="0" smtClean="0"/>
            </a:br>
            <a:r>
              <a:rPr lang="ru-RU" sz="3200" dirty="0" smtClean="0"/>
              <a:t>		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(почему?)</a:t>
            </a:r>
            <a:r>
              <a:rPr lang="ru-RU" sz="3200" dirty="0" smtClean="0"/>
              <a:t>; </a:t>
            </a:r>
          </a:p>
          <a:p>
            <a:pPr>
              <a:buNone/>
            </a:pPr>
            <a:r>
              <a:rPr lang="ru-RU" sz="3200" dirty="0" smtClean="0"/>
              <a:t>- возможности выхода </a:t>
            </a:r>
            <a:br>
              <a:rPr lang="ru-RU" sz="3200" dirty="0" smtClean="0"/>
            </a:br>
            <a:r>
              <a:rPr lang="ru-RU" sz="3200" dirty="0" smtClean="0"/>
              <a:t>		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(что делать?)</a:t>
            </a:r>
            <a:r>
              <a:rPr lang="ru-RU" sz="3200" dirty="0" smtClean="0"/>
              <a:t>;</a:t>
            </a:r>
          </a:p>
          <a:p>
            <a:pPr>
              <a:buNone/>
            </a:pPr>
            <a:r>
              <a:rPr lang="ru-RU" sz="3200" dirty="0" smtClean="0"/>
              <a:t> - практическая реализация выхода </a:t>
            </a:r>
            <a:br>
              <a:rPr lang="ru-RU" sz="3200" dirty="0" smtClean="0"/>
            </a:br>
            <a:r>
              <a:rPr lang="ru-RU" sz="3200" dirty="0" smtClean="0"/>
              <a:t>		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(как осуществить?)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69" name="Picture 1" descr="C:\Users\Woofy\Desktop\УЧИТЕЛЬ ГОДА\архиватор откр урок\использовано\Sozdanie_otdela_prodaz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586" y="2714620"/>
            <a:ext cx="3348414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Рабочий день закончился. Рекомендации для домашнего пользования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071678"/>
            <a:ext cx="5673864" cy="4495800"/>
          </a:xfrm>
        </p:spPr>
        <p:txBody>
          <a:bodyPr/>
          <a:lstStyle/>
          <a:p>
            <a:r>
              <a:rPr lang="ru-RU" b="1" dirty="0" smtClean="0"/>
              <a:t>Что нужно копировать?</a:t>
            </a:r>
            <a:endParaRPr lang="ru-RU" dirty="0" smtClean="0"/>
          </a:p>
          <a:p>
            <a:r>
              <a:rPr lang="ru-RU" b="1" dirty="0" smtClean="0"/>
              <a:t>Куда нужно делать резервные копии?</a:t>
            </a:r>
            <a:endParaRPr lang="ru-RU" dirty="0" smtClean="0"/>
          </a:p>
          <a:p>
            <a:r>
              <a:rPr lang="ru-RU" b="1" dirty="0" smtClean="0"/>
              <a:t>Как часто нужно делать резервные копии?</a:t>
            </a:r>
            <a:r>
              <a:rPr lang="ru-RU" dirty="0" smtClean="0"/>
              <a:t>​</a:t>
            </a:r>
          </a:p>
          <a:p>
            <a:endParaRPr lang="ru-RU" dirty="0"/>
          </a:p>
        </p:txBody>
      </p:sp>
      <p:pic>
        <p:nvPicPr>
          <p:cNvPr id="4" name="Рисунок 3" descr="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785794"/>
            <a:ext cx="2286028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 descr="C:\Users\Woofy\Desktop\УЧИТЕЛЬ ГОДА\архиватор откр урок\использовано\bb805a1d917b808aaddc73ccdd647f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1550" y="3995731"/>
            <a:ext cx="4582450" cy="2862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:\Users\Woofy\Desktop\УЧИТЕЛЬ ГОДА\архиватор откр урок\1256195477_image00026.jpg"/>
          <p:cNvPicPr>
            <a:picLocks noChangeAspect="1" noChangeArrowheads="1"/>
          </p:cNvPicPr>
          <p:nvPr/>
        </p:nvPicPr>
        <p:blipFill>
          <a:blip r:embed="rId2"/>
          <a:srcRect b="18085"/>
          <a:stretch>
            <a:fillRect/>
          </a:stretch>
        </p:blipFill>
        <p:spPr bwMode="auto">
          <a:xfrm>
            <a:off x="0" y="0"/>
            <a:ext cx="9074524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C:\Users\Woofy\Desktop\УЧИТЕЛЬ ГОДА\архиватор откр урок\1256195477_image00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75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C:\Users\Woofy\Desktop\УЧИТЕЛЬ ГОДА\архиватор откр урок\синквей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1214422"/>
            <a:ext cx="852444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РЕЗЕРВНОЕ КОПИРОВАНИЕ </a:t>
            </a:r>
            <a:b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ИНФОРМАЦИИ (</a:t>
            </a:r>
            <a:r>
              <a:rPr lang="ru-RU" sz="4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backup</a:t>
            </a:r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b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АРХИВАТОРЫ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6531120" cy="990600"/>
          </a:xfrm>
        </p:spPr>
        <p:txBody>
          <a:bodyPr/>
          <a:lstStyle/>
          <a:p>
            <a:pPr algn="ctr"/>
            <a:r>
              <a:rPr lang="ru-RU" b="1" dirty="0" smtClean="0"/>
              <a:t>Что знаем? </a:t>
            </a:r>
            <a:endParaRPr lang="ru-RU" b="1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282" y="1600200"/>
            <a:ext cx="8551766" cy="4829196"/>
          </a:xfrm>
        </p:spPr>
        <p:txBody>
          <a:bodyPr/>
          <a:lstStyle/>
          <a:p>
            <a:r>
              <a:rPr lang="ru-RU" sz="2000" b="1" dirty="0" smtClean="0"/>
              <a:t>Александр </a:t>
            </a:r>
            <a:r>
              <a:rPr lang="ru-RU" sz="2000" b="1" dirty="0" err="1" smtClean="0"/>
              <a:t>Фроликов</a:t>
            </a:r>
            <a:r>
              <a:rPr lang="ru-RU" sz="2000" dirty="0" smtClean="0"/>
              <a:t>, руководитель группы технической экспертизы и поддержки продаж компании </a:t>
            </a:r>
            <a:r>
              <a:rPr lang="ru-RU" sz="2000" dirty="0" err="1" smtClean="0"/>
              <a:t>Softline</a:t>
            </a:r>
            <a:r>
              <a:rPr lang="ru-RU" sz="2000" b="1" dirty="0" smtClean="0"/>
              <a:t> </a:t>
            </a:r>
            <a:r>
              <a:rPr lang="ru-RU" sz="2000" dirty="0" smtClean="0"/>
              <a:t>в интервью </a:t>
            </a:r>
            <a:r>
              <a:rPr lang="ru-RU" sz="2000" dirty="0" err="1" smtClean="0"/>
              <a:t>CNews</a:t>
            </a:r>
            <a:r>
              <a:rPr lang="ru-RU" sz="2000" dirty="0" smtClean="0"/>
              <a:t>:</a:t>
            </a: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b="1" dirty="0" smtClean="0"/>
              <a:t>«Утрата информации ведет к потере бизнеса»</a:t>
            </a:r>
          </a:p>
          <a:p>
            <a:pPr>
              <a:buNone/>
            </a:pPr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http://services.softline.ru/analytics/aleksandr-frolikov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dirty="0" smtClean="0"/>
              <a:t>25.04.2016г.</a:t>
            </a:r>
          </a:p>
          <a:p>
            <a:pPr marL="647700" indent="-647700" eaLnBrk="1" hangingPunct="1">
              <a:buFont typeface="Wingdings" pitchFamily="2" charset="2"/>
              <a:buChar char="Ø"/>
            </a:pPr>
            <a:endParaRPr lang="ru-RU" sz="2000" b="1" dirty="0" smtClean="0">
              <a:solidFill>
                <a:srgbClr val="292929"/>
              </a:solidFill>
            </a:endParaRPr>
          </a:p>
          <a:p>
            <a:pPr marL="647700" indent="-647700" eaLnBrk="1" hangingPunct="1">
              <a:buFont typeface="Wingdings" pitchFamily="2" charset="2"/>
              <a:buChar char="Ø"/>
            </a:pPr>
            <a:endParaRPr lang="ru-RU" sz="2000" b="1" dirty="0" smtClean="0">
              <a:solidFill>
                <a:srgbClr val="292929"/>
              </a:solidFill>
            </a:endParaRPr>
          </a:p>
        </p:txBody>
      </p:sp>
      <p:pic>
        <p:nvPicPr>
          <p:cNvPr id="32771" name="Picture 3" descr="C:\Users\Woofy\Desktop\УЧИТЕЛЬ ГОДА\архиватор откр урок\использовано\rezrvnoe-kopirovan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14818"/>
            <a:ext cx="4118171" cy="2333630"/>
          </a:xfrm>
          <a:prstGeom prst="rect">
            <a:avLst/>
          </a:prstGeom>
          <a:noFill/>
        </p:spPr>
      </p:pic>
      <p:pic>
        <p:nvPicPr>
          <p:cNvPr id="32772" name="Picture 4" descr="C:\Users\Woofy\Desktop\УЧИТЕЛЬ ГОДА\архиватор откр урок\использовано\w_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286256"/>
            <a:ext cx="2984607" cy="2214578"/>
          </a:xfrm>
          <a:prstGeom prst="rect">
            <a:avLst/>
          </a:prstGeom>
          <a:noFill/>
        </p:spPr>
      </p:pic>
      <p:pic>
        <p:nvPicPr>
          <p:cNvPr id="8" name="Рисунок 7" descr="Изображение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0"/>
            <a:ext cx="17859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/>
              <a:t>Что хотим узнать?</a:t>
            </a:r>
            <a:r>
              <a:rPr lang="ru-RU" sz="7200" dirty="0" smtClean="0"/>
              <a:t> </a:t>
            </a:r>
            <a:endParaRPr lang="ru-RU" sz="7200" dirty="0"/>
          </a:p>
        </p:txBody>
      </p:sp>
      <p:pic>
        <p:nvPicPr>
          <p:cNvPr id="4" name="Рисунок 3" descr="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571744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Аналитический отдел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357430"/>
            <a:ext cx="5173798" cy="29003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Функции:</a:t>
            </a:r>
          </a:p>
          <a:p>
            <a:pPr>
              <a:buNone/>
            </a:pPr>
            <a:r>
              <a:rPr lang="ru-RU" sz="4000" dirty="0" smtClean="0"/>
              <a:t>– выявить методы работы архиваторов.</a:t>
            </a:r>
            <a:endParaRPr lang="ru-RU" sz="4000" dirty="0"/>
          </a:p>
        </p:txBody>
      </p:sp>
      <p:pic>
        <p:nvPicPr>
          <p:cNvPr id="7169" name="Picture 1" descr="C:\Users\Woofy\Desktop\УЧИТЕЛЬ ГОДА\архиватор откр урок\использовано\Sozdanie_otdela_prodaz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586" y="2357430"/>
            <a:ext cx="3348414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sz="2800" b="1" dirty="0" smtClean="0"/>
              <a:t>Аналитический отдел №1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u="sng" dirty="0" smtClean="0"/>
              <a:t>Цель:</a:t>
            </a:r>
            <a:r>
              <a:rPr lang="ru-RU" sz="2000" dirty="0" smtClean="0"/>
              <a:t> сформулировать общий принцип сжатия информации</a:t>
            </a:r>
            <a:endParaRPr lang="ru-RU" dirty="0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2"/>
          <a:srcRect l="18750" t="26677" r="16210" b="5487"/>
          <a:stretch>
            <a:fillRect/>
          </a:stretch>
        </p:blipFill>
        <p:spPr bwMode="auto">
          <a:xfrm>
            <a:off x="811166" y="1000108"/>
            <a:ext cx="7784832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066088" cy="1143000"/>
          </a:xfrm>
        </p:spPr>
        <p:txBody>
          <a:bodyPr>
            <a:normAutofit fontScale="90000"/>
          </a:bodyPr>
          <a:lstStyle/>
          <a:p>
            <a:pPr lvl="0" algn="ctr" eaLnBrk="1" hangingPunct="1"/>
            <a:r>
              <a:rPr lang="ru-RU" sz="3200" dirty="0" smtClean="0"/>
              <a:t>2. Предложите алгоритм сжатия фразы: </a:t>
            </a:r>
            <a:br>
              <a:rPr lang="ru-RU" sz="3200" dirty="0" smtClean="0"/>
            </a:br>
            <a:r>
              <a:rPr lang="ru-RU" sz="3200" b="1" dirty="0" smtClean="0"/>
              <a:t>КОЛ_ОКОЛО_КОЛОКОЛА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828800"/>
            <a:ext cx="8640762" cy="26082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292929"/>
                </a:solidFill>
              </a:rPr>
              <a:t>Заархивируем фразу: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400" b="1" dirty="0" smtClean="0">
                <a:solidFill>
                  <a:schemeClr val="tx2"/>
                </a:solidFill>
              </a:rPr>
              <a:t>КОЛ_ОКОЛО_КОЛОКОЛА</a:t>
            </a:r>
          </a:p>
          <a:p>
            <a:pPr eaLnBrk="1" hangingPunct="1">
              <a:buFont typeface="Wingdings" pitchFamily="2" charset="2"/>
              <a:buNone/>
            </a:pPr>
            <a:endParaRPr lang="ru-RU" sz="4800" b="1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sz="4800" b="1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sz="4800" b="1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sz="2800" dirty="0" smtClean="0">
              <a:solidFill>
                <a:srgbClr val="292929"/>
              </a:solidFill>
            </a:endParaRPr>
          </a:p>
        </p:txBody>
      </p:sp>
      <p:graphicFrame>
        <p:nvGraphicFramePr>
          <p:cNvPr id="80902" name="Group 6"/>
          <p:cNvGraphicFramePr>
            <a:graphicFrameLocks noGrp="1"/>
          </p:cNvGraphicFramePr>
          <p:nvPr>
            <p:ph sz="quarter" idx="2"/>
          </p:nvPr>
        </p:nvGraphicFramePr>
        <p:xfrm>
          <a:off x="4143372" y="4429132"/>
          <a:ext cx="4392612" cy="1432560"/>
        </p:xfrm>
        <a:graphic>
          <a:graphicData uri="http://schemas.openxmlformats.org/drawingml/2006/table">
            <a:tbl>
              <a:tblPr/>
              <a:tblGrid>
                <a:gridCol w="2160587"/>
                <a:gridCol w="2232025"/>
              </a:tblGrid>
              <a:tr h="2873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imes New Roman" pitchFamily="18" charset="0"/>
                        </a:rPr>
                        <a:t>Информационный объем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imes New Roman" pitchFamily="18" charset="0"/>
                        </a:rPr>
                        <a:t>до сжатия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imes New Roman" pitchFamily="18" charset="0"/>
                        </a:rPr>
                        <a:t>после сжатия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23850" y="0"/>
            <a:ext cx="86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</a:rPr>
              <a:t>4.</a:t>
            </a:r>
          </a:p>
        </p:txBody>
      </p:sp>
      <p:sp>
        <p:nvSpPr>
          <p:cNvPr id="80915" name="Text Box 19"/>
          <p:cNvSpPr txBox="1">
            <a:spLocks noChangeArrowheads="1"/>
          </p:cNvSpPr>
          <p:nvPr/>
        </p:nvSpPr>
        <p:spPr bwMode="auto">
          <a:xfrm>
            <a:off x="4787900" y="5300663"/>
            <a:ext cx="1584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tx2"/>
                </a:solidFill>
              </a:rPr>
              <a:t>18 байт</a:t>
            </a:r>
          </a:p>
        </p:txBody>
      </p:sp>
      <p:sp>
        <p:nvSpPr>
          <p:cNvPr id="80916" name="Text Box 20"/>
          <p:cNvSpPr txBox="1">
            <a:spLocks noChangeArrowheads="1"/>
          </p:cNvSpPr>
          <p:nvPr/>
        </p:nvSpPr>
        <p:spPr bwMode="auto">
          <a:xfrm>
            <a:off x="1187450" y="4797425"/>
            <a:ext cx="25209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600" b="1" dirty="0">
                <a:solidFill>
                  <a:schemeClr val="tx2"/>
                </a:solidFill>
              </a:rPr>
              <a:t>КОЛ</a:t>
            </a:r>
            <a:r>
              <a:rPr lang="ru-RU" sz="3600" b="1" dirty="0" smtClean="0">
                <a:solidFill>
                  <a:schemeClr val="tx2"/>
                </a:solidFill>
              </a:rPr>
              <a:t>:=*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142844" y="3143248"/>
            <a:ext cx="6858048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chemeClr val="tx2"/>
                </a:solidFill>
                <a:latin typeface="+mj-lt"/>
              </a:rPr>
              <a:t>    *   _О     *   О_    *    О   *   А </a:t>
            </a:r>
            <a:endParaRPr lang="ru-RU" sz="4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0921" name="Arc 25"/>
          <p:cNvSpPr>
            <a:spLocks/>
          </p:cNvSpPr>
          <p:nvPr/>
        </p:nvSpPr>
        <p:spPr bwMode="auto">
          <a:xfrm rot="10800000">
            <a:off x="214282" y="2643181"/>
            <a:ext cx="1000132" cy="1152525"/>
          </a:xfrm>
          <a:custGeom>
            <a:avLst/>
            <a:gdLst>
              <a:gd name="T0" fmla="*/ 0 w 29305"/>
              <a:gd name="T1" fmla="*/ 284076 h 21600"/>
              <a:gd name="T2" fmla="*/ 1079500 w 29305"/>
              <a:gd name="T3" fmla="*/ 328683 h 21600"/>
              <a:gd name="T4" fmla="*/ 523081 w 29305"/>
              <a:gd name="T5" fmla="*/ 1152525 h 21600"/>
              <a:gd name="T6" fmla="*/ 0 60000 65536"/>
              <a:gd name="T7" fmla="*/ 0 60000 65536"/>
              <a:gd name="T8" fmla="*/ 0 60000 65536"/>
              <a:gd name="T9" fmla="*/ 0 w 29305"/>
              <a:gd name="T10" fmla="*/ 0 h 21600"/>
              <a:gd name="T11" fmla="*/ 29305 w 2930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305" h="21600" fill="none" extrusionOk="0">
                <a:moveTo>
                  <a:pt x="-1" y="5323"/>
                </a:moveTo>
                <a:cubicBezTo>
                  <a:pt x="3934" y="1891"/>
                  <a:pt x="8978" y="-1"/>
                  <a:pt x="14200" y="0"/>
                </a:cubicBezTo>
                <a:cubicBezTo>
                  <a:pt x="19846" y="0"/>
                  <a:pt x="25268" y="2211"/>
                  <a:pt x="29305" y="6159"/>
                </a:cubicBezTo>
              </a:path>
              <a:path w="29305" h="21600" stroke="0" extrusionOk="0">
                <a:moveTo>
                  <a:pt x="-1" y="5323"/>
                </a:moveTo>
                <a:cubicBezTo>
                  <a:pt x="3934" y="1891"/>
                  <a:pt x="8978" y="-1"/>
                  <a:pt x="14200" y="0"/>
                </a:cubicBezTo>
                <a:cubicBezTo>
                  <a:pt x="19846" y="0"/>
                  <a:pt x="25268" y="2211"/>
                  <a:pt x="29305" y="6159"/>
                </a:cubicBezTo>
                <a:lnTo>
                  <a:pt x="14200" y="21600"/>
                </a:lnTo>
                <a:close/>
              </a:path>
            </a:pathLst>
          </a:custGeom>
          <a:noFill/>
          <a:ln w="38100">
            <a:solidFill>
              <a:srgbClr val="29292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22" name="Arc 26"/>
          <p:cNvSpPr>
            <a:spLocks/>
          </p:cNvSpPr>
          <p:nvPr/>
        </p:nvSpPr>
        <p:spPr bwMode="auto">
          <a:xfrm rot="10800000">
            <a:off x="2000232" y="2643180"/>
            <a:ext cx="1000132" cy="1152525"/>
          </a:xfrm>
          <a:custGeom>
            <a:avLst/>
            <a:gdLst>
              <a:gd name="T0" fmla="*/ 0 w 29093"/>
              <a:gd name="T1" fmla="*/ 300137 h 21600"/>
              <a:gd name="T2" fmla="*/ 1079500 w 29093"/>
              <a:gd name="T3" fmla="*/ 300937 h 21600"/>
              <a:gd name="T4" fmla="*/ 539435 w 29093"/>
              <a:gd name="T5" fmla="*/ 1152525 h 21600"/>
              <a:gd name="T6" fmla="*/ 0 60000 65536"/>
              <a:gd name="T7" fmla="*/ 0 60000 65536"/>
              <a:gd name="T8" fmla="*/ 0 60000 65536"/>
              <a:gd name="T9" fmla="*/ 0 w 29093"/>
              <a:gd name="T10" fmla="*/ 0 h 21600"/>
              <a:gd name="T11" fmla="*/ 29093 w 2909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093" h="21600" fill="none" extrusionOk="0">
                <a:moveTo>
                  <a:pt x="-1" y="5624"/>
                </a:moveTo>
                <a:cubicBezTo>
                  <a:pt x="3976" y="2005"/>
                  <a:pt x="9160" y="-1"/>
                  <a:pt x="14538" y="0"/>
                </a:cubicBezTo>
                <a:cubicBezTo>
                  <a:pt x="19923" y="0"/>
                  <a:pt x="25113" y="2011"/>
                  <a:pt x="29092" y="5640"/>
                </a:cubicBezTo>
              </a:path>
              <a:path w="29093" h="21600" stroke="0" extrusionOk="0">
                <a:moveTo>
                  <a:pt x="-1" y="5624"/>
                </a:moveTo>
                <a:cubicBezTo>
                  <a:pt x="3976" y="2005"/>
                  <a:pt x="9160" y="-1"/>
                  <a:pt x="14538" y="0"/>
                </a:cubicBezTo>
                <a:cubicBezTo>
                  <a:pt x="19923" y="0"/>
                  <a:pt x="25113" y="2011"/>
                  <a:pt x="29092" y="5640"/>
                </a:cubicBezTo>
                <a:lnTo>
                  <a:pt x="14538" y="21600"/>
                </a:lnTo>
                <a:close/>
              </a:path>
            </a:pathLst>
          </a:custGeom>
          <a:noFill/>
          <a:ln w="38100">
            <a:solidFill>
              <a:srgbClr val="29292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23" name="Arc 27"/>
          <p:cNvSpPr>
            <a:spLocks/>
          </p:cNvSpPr>
          <p:nvPr/>
        </p:nvSpPr>
        <p:spPr bwMode="auto">
          <a:xfrm rot="10800000">
            <a:off x="3643306" y="2643181"/>
            <a:ext cx="1000132" cy="1152525"/>
          </a:xfrm>
          <a:custGeom>
            <a:avLst/>
            <a:gdLst>
              <a:gd name="T0" fmla="*/ 0 w 29155"/>
              <a:gd name="T1" fmla="*/ 303178 h 21600"/>
              <a:gd name="T2" fmla="*/ 1079500 w 29155"/>
              <a:gd name="T3" fmla="*/ 300937 h 21600"/>
              <a:gd name="T4" fmla="*/ 540583 w 29155"/>
              <a:gd name="T5" fmla="*/ 1152525 h 21600"/>
              <a:gd name="T6" fmla="*/ 0 60000 65536"/>
              <a:gd name="T7" fmla="*/ 0 60000 65536"/>
              <a:gd name="T8" fmla="*/ 0 60000 65536"/>
              <a:gd name="T9" fmla="*/ 0 w 29155"/>
              <a:gd name="T10" fmla="*/ 0 h 21600"/>
              <a:gd name="T11" fmla="*/ 29155 w 291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155" h="21600" fill="none" extrusionOk="0">
                <a:moveTo>
                  <a:pt x="-1" y="5681"/>
                </a:moveTo>
                <a:cubicBezTo>
                  <a:pt x="3983" y="2027"/>
                  <a:pt x="9193" y="-1"/>
                  <a:pt x="14600" y="0"/>
                </a:cubicBezTo>
                <a:cubicBezTo>
                  <a:pt x="19985" y="0"/>
                  <a:pt x="25175" y="2011"/>
                  <a:pt x="29154" y="5640"/>
                </a:cubicBezTo>
              </a:path>
              <a:path w="29155" h="21600" stroke="0" extrusionOk="0">
                <a:moveTo>
                  <a:pt x="-1" y="5681"/>
                </a:moveTo>
                <a:cubicBezTo>
                  <a:pt x="3983" y="2027"/>
                  <a:pt x="9193" y="-1"/>
                  <a:pt x="14600" y="0"/>
                </a:cubicBezTo>
                <a:cubicBezTo>
                  <a:pt x="19985" y="0"/>
                  <a:pt x="25175" y="2011"/>
                  <a:pt x="29154" y="5640"/>
                </a:cubicBezTo>
                <a:lnTo>
                  <a:pt x="14600" y="21600"/>
                </a:lnTo>
                <a:close/>
              </a:path>
            </a:pathLst>
          </a:custGeom>
          <a:noFill/>
          <a:ln w="38100">
            <a:solidFill>
              <a:srgbClr val="29292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24" name="Arc 28"/>
          <p:cNvSpPr>
            <a:spLocks/>
          </p:cNvSpPr>
          <p:nvPr/>
        </p:nvSpPr>
        <p:spPr bwMode="auto">
          <a:xfrm rot="10800000">
            <a:off x="5143504" y="2643181"/>
            <a:ext cx="928694" cy="1152525"/>
          </a:xfrm>
          <a:custGeom>
            <a:avLst/>
            <a:gdLst>
              <a:gd name="T0" fmla="*/ 0 w 29255"/>
              <a:gd name="T1" fmla="*/ 310168 h 21600"/>
              <a:gd name="T2" fmla="*/ 1008062 w 29255"/>
              <a:gd name="T3" fmla="*/ 298963 h 21600"/>
              <a:gd name="T4" fmla="*/ 507976 w 29255"/>
              <a:gd name="T5" fmla="*/ 1152525 h 21600"/>
              <a:gd name="T6" fmla="*/ 0 60000 65536"/>
              <a:gd name="T7" fmla="*/ 0 60000 65536"/>
              <a:gd name="T8" fmla="*/ 0 60000 65536"/>
              <a:gd name="T9" fmla="*/ 0 w 29255"/>
              <a:gd name="T10" fmla="*/ 0 h 21600"/>
              <a:gd name="T11" fmla="*/ 29255 w 292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255" h="21600" fill="none" extrusionOk="0">
                <a:moveTo>
                  <a:pt x="-1" y="5812"/>
                </a:moveTo>
                <a:cubicBezTo>
                  <a:pt x="4000" y="2077"/>
                  <a:pt x="9269" y="-1"/>
                  <a:pt x="14742" y="0"/>
                </a:cubicBezTo>
                <a:cubicBezTo>
                  <a:pt x="20107" y="0"/>
                  <a:pt x="25281" y="1997"/>
                  <a:pt x="29255" y="5602"/>
                </a:cubicBezTo>
              </a:path>
              <a:path w="29255" h="21600" stroke="0" extrusionOk="0">
                <a:moveTo>
                  <a:pt x="-1" y="5812"/>
                </a:moveTo>
                <a:cubicBezTo>
                  <a:pt x="4000" y="2077"/>
                  <a:pt x="9269" y="-1"/>
                  <a:pt x="14742" y="0"/>
                </a:cubicBezTo>
                <a:cubicBezTo>
                  <a:pt x="20107" y="0"/>
                  <a:pt x="25281" y="1997"/>
                  <a:pt x="29255" y="5602"/>
                </a:cubicBezTo>
                <a:lnTo>
                  <a:pt x="14742" y="21600"/>
                </a:lnTo>
                <a:close/>
              </a:path>
            </a:pathLst>
          </a:custGeom>
          <a:noFill/>
          <a:ln w="38100">
            <a:solidFill>
              <a:srgbClr val="29292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25" name="Text Box 29"/>
          <p:cNvSpPr txBox="1">
            <a:spLocks noChangeArrowheads="1"/>
          </p:cNvSpPr>
          <p:nvPr/>
        </p:nvSpPr>
        <p:spPr bwMode="auto">
          <a:xfrm>
            <a:off x="6948488" y="5300663"/>
            <a:ext cx="1655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</a:rPr>
              <a:t>10</a:t>
            </a:r>
            <a:r>
              <a:rPr lang="ru-RU"/>
              <a:t> </a:t>
            </a:r>
            <a:r>
              <a:rPr lang="ru-RU" sz="2800" b="1">
                <a:solidFill>
                  <a:schemeClr val="tx2"/>
                </a:solidFill>
              </a:rPr>
              <a:t>байт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0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0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80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5" grpId="0"/>
      <p:bldP spid="80916" grpId="0"/>
      <p:bldP spid="80917" grpId="0" animBg="1"/>
      <p:bldP spid="80921" grpId="0" animBg="1"/>
      <p:bldP spid="80921" grpId="1" animBg="1"/>
      <p:bldP spid="80922" grpId="0" animBg="1"/>
      <p:bldP spid="80922" grpId="1" animBg="1"/>
      <p:bldP spid="80923" grpId="0" animBg="1"/>
      <p:bldP spid="80923" grpId="1" animBg="1"/>
      <p:bldP spid="80924" grpId="0" animBg="1"/>
      <p:bldP spid="80924" grpId="1" animBg="1"/>
      <p:bldP spid="809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Заархивируйте числовую последовательность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28801"/>
            <a:ext cx="8229600" cy="1600200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/>
              <a:t>33     33     33     11     11     11     11     11     10</a:t>
            </a:r>
          </a:p>
          <a:p>
            <a:endParaRPr lang="ru-RU" dirty="0"/>
          </a:p>
        </p:txBody>
      </p:sp>
      <p:graphicFrame>
        <p:nvGraphicFramePr>
          <p:cNvPr id="4" name="Group 6"/>
          <p:cNvGraphicFramePr>
            <a:graphicFrameLocks/>
          </p:cNvGraphicFramePr>
          <p:nvPr/>
        </p:nvGraphicFramePr>
        <p:xfrm>
          <a:off x="1928794" y="4143380"/>
          <a:ext cx="4392612" cy="1432560"/>
        </p:xfrm>
        <a:graphic>
          <a:graphicData uri="http://schemas.openxmlformats.org/drawingml/2006/table">
            <a:tbl>
              <a:tblPr/>
              <a:tblGrid>
                <a:gridCol w="2160587"/>
                <a:gridCol w="2232025"/>
              </a:tblGrid>
              <a:tr h="2873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imes New Roman" pitchFamily="18" charset="0"/>
                        </a:rPr>
                        <a:t>Информационный объем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imes New Roman" pitchFamily="18" charset="0"/>
                        </a:rPr>
                        <a:t>до сжатия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imes New Roman" pitchFamily="18" charset="0"/>
                        </a:rPr>
                        <a:t>после сжатия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1737</TotalTime>
  <Words>474</Words>
  <Application>Microsoft PowerPoint</Application>
  <PresentationFormat>Экран (4:3)</PresentationFormat>
  <Paragraphs>100</Paragraphs>
  <Slides>23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Обычная</vt:lpstr>
      <vt:lpstr>Точечный рисунок</vt:lpstr>
      <vt:lpstr>Слайд 1</vt:lpstr>
      <vt:lpstr>Антикризисный отдел</vt:lpstr>
      <vt:lpstr>Слайд 3</vt:lpstr>
      <vt:lpstr>Что знаем? </vt:lpstr>
      <vt:lpstr>Что хотим узнать? </vt:lpstr>
      <vt:lpstr>Аналитический отдел</vt:lpstr>
      <vt:lpstr>Аналитический отдел №1  Цель: сформулировать общий принцип сжатия информации</vt:lpstr>
      <vt:lpstr>2. Предложите алгоритм сжатия фразы:  КОЛ_ОКОЛО_КОЛОКОЛА </vt:lpstr>
      <vt:lpstr>3. Заархивируйте числовую последовательность </vt:lpstr>
      <vt:lpstr>4. Предложите алгоритм сжатия рисунка </vt:lpstr>
      <vt:lpstr>Слайд 11</vt:lpstr>
      <vt:lpstr>Аналитический отдел №1</vt:lpstr>
      <vt:lpstr>Аналитический отдел №2  Цель: сформулировать общий принцип сжатия информации.</vt:lpstr>
      <vt:lpstr>2. Прочитайте предложенный текст</vt:lpstr>
      <vt:lpstr>2.  Прочитайте предложенные тексты </vt:lpstr>
      <vt:lpstr>Ответьте на вопросы: </vt:lpstr>
      <vt:lpstr>Методы работы архиваторов</vt:lpstr>
      <vt:lpstr>Технический отдел</vt:lpstr>
      <vt:lpstr>Анализ лучших программ-архиваторов:</vt:lpstr>
      <vt:lpstr>Рабочий день закончился. Рекомендации для домашнего пользования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Woofy</dc:creator>
  <cp:lastModifiedBy>Woofy</cp:lastModifiedBy>
  <cp:revision>162</cp:revision>
  <dcterms:created xsi:type="dcterms:W3CDTF">1601-01-01T00:00:00Z</dcterms:created>
  <dcterms:modified xsi:type="dcterms:W3CDTF">2017-04-02T16:30:51Z</dcterms:modified>
</cp:coreProperties>
</file>