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9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0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1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2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3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4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5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6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7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8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  <p:sldMasterId id="2147483742" r:id="rId2"/>
    <p:sldMasterId id="2147483754" r:id="rId3"/>
    <p:sldMasterId id="2147483766" r:id="rId4"/>
    <p:sldMasterId id="2147483874" r:id="rId5"/>
    <p:sldMasterId id="2147483886" r:id="rId6"/>
    <p:sldMasterId id="2147483898" r:id="rId7"/>
    <p:sldMasterId id="2147483910" r:id="rId8"/>
    <p:sldMasterId id="2147483922" r:id="rId9"/>
    <p:sldMasterId id="2147483933" r:id="rId10"/>
    <p:sldMasterId id="2147483944" r:id="rId11"/>
    <p:sldMasterId id="2147483955" r:id="rId12"/>
    <p:sldMasterId id="2147483966" r:id="rId13"/>
    <p:sldMasterId id="2147483978" r:id="rId14"/>
    <p:sldMasterId id="2147483990" r:id="rId15"/>
    <p:sldMasterId id="2147484001" r:id="rId16"/>
    <p:sldMasterId id="2147484012" r:id="rId17"/>
    <p:sldMasterId id="2147484023" r:id="rId18"/>
    <p:sldMasterId id="2147484034" r:id="rId19"/>
  </p:sldMasterIdLst>
  <p:notesMasterIdLst>
    <p:notesMasterId r:id="rId56"/>
  </p:notesMasterIdLst>
  <p:handoutMasterIdLst>
    <p:handoutMasterId r:id="rId57"/>
  </p:handoutMasterIdLst>
  <p:sldIdLst>
    <p:sldId id="277" r:id="rId20"/>
    <p:sldId id="290" r:id="rId21"/>
    <p:sldId id="291" r:id="rId22"/>
    <p:sldId id="292" r:id="rId23"/>
    <p:sldId id="293" r:id="rId24"/>
    <p:sldId id="294" r:id="rId25"/>
    <p:sldId id="295" r:id="rId26"/>
    <p:sldId id="266" r:id="rId27"/>
    <p:sldId id="296" r:id="rId28"/>
    <p:sldId id="260" r:id="rId29"/>
    <p:sldId id="261" r:id="rId30"/>
    <p:sldId id="262" r:id="rId31"/>
    <p:sldId id="263" r:id="rId32"/>
    <p:sldId id="264" r:id="rId33"/>
    <p:sldId id="265" r:id="rId34"/>
    <p:sldId id="267" r:id="rId35"/>
    <p:sldId id="268" r:id="rId36"/>
    <p:sldId id="271" r:id="rId37"/>
    <p:sldId id="286" r:id="rId38"/>
    <p:sldId id="287" r:id="rId39"/>
    <p:sldId id="288" r:id="rId40"/>
    <p:sldId id="289" r:id="rId41"/>
    <p:sldId id="269" r:id="rId42"/>
    <p:sldId id="278" r:id="rId43"/>
    <p:sldId id="270" r:id="rId44"/>
    <p:sldId id="273" r:id="rId45"/>
    <p:sldId id="285" r:id="rId46"/>
    <p:sldId id="279" r:id="rId47"/>
    <p:sldId id="280" r:id="rId48"/>
    <p:sldId id="282" r:id="rId49"/>
    <p:sldId id="283" r:id="rId50"/>
    <p:sldId id="281" r:id="rId51"/>
    <p:sldId id="284" r:id="rId52"/>
    <p:sldId id="275" r:id="rId53"/>
    <p:sldId id="299" r:id="rId54"/>
    <p:sldId id="276" r:id="rId55"/>
  </p:sldIdLst>
  <p:sldSz cx="12192000" cy="6858000"/>
  <p:notesSz cx="9856788" cy="67357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50" Type="http://schemas.openxmlformats.org/officeDocument/2006/relationships/slide" Target="slides/slide31.xml"/><Relationship Id="rId55" Type="http://schemas.openxmlformats.org/officeDocument/2006/relationships/slide" Target="slides/slide36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slide" Target="slides/slide22.xml"/><Relationship Id="rId54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slide" Target="slides/slide34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slide" Target="slides/slide33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B72096-D2BB-479E-AC3D-B1B860A0C80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DB8605-37DC-4CDD-BC35-E01F99B4EBA7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Психологические причины </a:t>
          </a:r>
          <a:r>
            <a:rPr lang="ru-RU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неуспешности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46CC83-3B7C-464C-8B3D-BF72368E009C}" type="parTrans" cxnId="{2905026B-B26D-4147-8E74-C8E9F844CEE4}">
      <dgm:prSet/>
      <dgm:spPr/>
      <dgm:t>
        <a:bodyPr/>
        <a:lstStyle/>
        <a:p>
          <a:endParaRPr lang="ru-RU"/>
        </a:p>
      </dgm:t>
    </dgm:pt>
    <dgm:pt modelId="{86EE8993-7690-49BC-BD02-CBB247BF2A64}" type="sibTrans" cxnId="{2905026B-B26D-4147-8E74-C8E9F844CEE4}">
      <dgm:prSet/>
      <dgm:spPr/>
      <dgm:t>
        <a:bodyPr/>
        <a:lstStyle/>
        <a:p>
          <a:endParaRPr lang="ru-RU"/>
        </a:p>
      </dgm:t>
    </dgm:pt>
    <dgm:pt modelId="{1F74AD55-95AC-409A-955D-66B96089F48A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Недостатки познавательной деятельности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CEEFB2-AC40-4505-8157-A95B3A48235D}" type="parTrans" cxnId="{9D288AB1-662E-4C15-97F3-FC48F815BB6A}">
      <dgm:prSet/>
      <dgm:spPr>
        <a:ln>
          <a:headEnd type="none" w="med" len="med"/>
          <a:tailEnd type="triangle" w="med" len="med"/>
        </a:ln>
      </dgm:spPr>
      <dgm:t>
        <a:bodyPr/>
        <a:lstStyle/>
        <a:p>
          <a:endParaRPr lang="ru-RU"/>
        </a:p>
      </dgm:t>
    </dgm:pt>
    <dgm:pt modelId="{1F203F5D-0015-438F-9831-773C00871938}" type="sibTrans" cxnId="{9D288AB1-662E-4C15-97F3-FC48F815BB6A}">
      <dgm:prSet/>
      <dgm:spPr/>
      <dgm:t>
        <a:bodyPr/>
        <a:lstStyle/>
        <a:p>
          <a:endParaRPr lang="ru-RU"/>
        </a:p>
      </dgm:t>
    </dgm:pt>
    <dgm:pt modelId="{329B19BF-0BBD-46FB-BEA6-84FCEC558935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Неправильное использование ребенком своих качеств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9EDA33-06B0-4FE8-BAA2-E26A5492204C}" type="parTrans" cxnId="{114413D3-3DC4-4C77-B1E8-ADDD0E97F991}">
      <dgm:prSet/>
      <dgm:spPr>
        <a:ln>
          <a:headEnd type="none" w="med" len="med"/>
          <a:tailEnd type="triangle" w="med" len="med"/>
        </a:ln>
      </dgm:spPr>
      <dgm:t>
        <a:bodyPr/>
        <a:lstStyle/>
        <a:p>
          <a:endParaRPr lang="ru-RU"/>
        </a:p>
      </dgm:t>
    </dgm:pt>
    <dgm:pt modelId="{30FA024E-09AD-474D-ABBB-8BFCB8945CA8}" type="sibTrans" cxnId="{114413D3-3DC4-4C77-B1E8-ADDD0E97F991}">
      <dgm:prSet/>
      <dgm:spPr/>
      <dgm:t>
        <a:bodyPr/>
        <a:lstStyle/>
        <a:p>
          <a:endParaRPr lang="ru-RU"/>
        </a:p>
      </dgm:t>
    </dgm:pt>
    <dgm:pt modelId="{F257B81A-F42C-4D4A-8BAC-EAF9852CF3F0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Несформированность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приемов учебной деятельности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EC1274-CD6C-4A98-8969-A17280E43FA0}" type="parTrans" cxnId="{67F1AA22-F3DE-4F71-917D-1DF50160B7B0}">
      <dgm:prSet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0F2CC261-EA15-4AF1-96AB-482D59478DCC}" type="sibTrans" cxnId="{67F1AA22-F3DE-4F71-917D-1DF50160B7B0}">
      <dgm:prSet/>
      <dgm:spPr/>
      <dgm:t>
        <a:bodyPr/>
        <a:lstStyle/>
        <a:p>
          <a:endParaRPr lang="ru-RU"/>
        </a:p>
      </dgm:t>
    </dgm:pt>
    <dgm:pt modelId="{5B65A7D8-E32A-44F8-BFA9-D29C8FAD83E8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Недостатки мотивации к обучению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99A0C2-D3CB-45DF-95D3-792E2B1959C6}" type="parTrans" cxnId="{D5748741-34D8-477B-9E0F-5283E4EAEDF0}">
      <dgm:prSet/>
      <dgm:spPr>
        <a:ln>
          <a:headEnd type="none" w="med" len="med"/>
          <a:tailEnd type="triangle" w="med" len="med"/>
        </a:ln>
      </dgm:spPr>
      <dgm:t>
        <a:bodyPr/>
        <a:lstStyle/>
        <a:p>
          <a:endParaRPr lang="ru-RU"/>
        </a:p>
      </dgm:t>
    </dgm:pt>
    <dgm:pt modelId="{B4AA1D90-69DC-4A1B-A571-75A1CB8BD52D}" type="sibTrans" cxnId="{D5748741-34D8-477B-9E0F-5283E4EAEDF0}">
      <dgm:prSet/>
      <dgm:spPr/>
      <dgm:t>
        <a:bodyPr/>
        <a:lstStyle/>
        <a:p>
          <a:endParaRPr lang="ru-RU"/>
        </a:p>
      </dgm:t>
    </dgm:pt>
    <dgm:pt modelId="{BB594715-1FF6-4817-83ED-47EC2E0E2007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Недостатки в развитии мыслительных процессов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5B5560-6445-4556-B768-4ACF979917BA}" type="parTrans" cxnId="{1BFF289D-7241-4AC4-9832-F3928E9ABB28}">
      <dgm:prSet/>
      <dgm:spPr>
        <a:ln>
          <a:solidFill>
            <a:schemeClr val="bg1"/>
          </a:solidFill>
          <a:headEnd type="none" w="med" len="med"/>
          <a:tailEnd type="arrow" w="med" len="med"/>
        </a:ln>
      </dgm:spPr>
      <dgm:t>
        <a:bodyPr/>
        <a:lstStyle/>
        <a:p>
          <a:endParaRPr lang="ru-RU"/>
        </a:p>
      </dgm:t>
    </dgm:pt>
    <dgm:pt modelId="{C97AB2B7-6A7B-4012-BC44-95A8E44AC5C8}" type="sibTrans" cxnId="{1BFF289D-7241-4AC4-9832-F3928E9ABB28}">
      <dgm:prSet/>
      <dgm:spPr/>
      <dgm:t>
        <a:bodyPr/>
        <a:lstStyle/>
        <a:p>
          <a:endParaRPr lang="ru-RU"/>
        </a:p>
      </dgm:t>
    </dgm:pt>
    <dgm:pt modelId="{DACE28F9-B2D2-43CF-9513-3E8872F2B042}" type="pres">
      <dgm:prSet presAssocID="{10B72096-D2BB-479E-AC3D-B1B860A0C80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33CE7E-C602-4AFB-9F19-8E862BF9A7BF}" type="pres">
      <dgm:prSet presAssocID="{B5DB8605-37DC-4CDD-BC35-E01F99B4EBA7}" presName="root1" presStyleCnt="0"/>
      <dgm:spPr/>
    </dgm:pt>
    <dgm:pt modelId="{071B058F-5A99-4B58-A59A-DDA28A771D40}" type="pres">
      <dgm:prSet presAssocID="{B5DB8605-37DC-4CDD-BC35-E01F99B4EBA7}" presName="LevelOneTextNode" presStyleLbl="node0" presStyleIdx="0" presStyleCnt="1" custScaleX="128471" custScaleY="1335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3C2A04-F727-44D1-890D-7BCA71C6E6C1}" type="pres">
      <dgm:prSet presAssocID="{B5DB8605-37DC-4CDD-BC35-E01F99B4EBA7}" presName="level2hierChild" presStyleCnt="0"/>
      <dgm:spPr/>
    </dgm:pt>
    <dgm:pt modelId="{4E408E49-A208-4F1E-8AFB-73409EE9FFF6}" type="pres">
      <dgm:prSet presAssocID="{C3CEEFB2-AC40-4505-8157-A95B3A48235D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FCC0C7BC-CF15-4A34-82EF-6314EE362507}" type="pres">
      <dgm:prSet presAssocID="{C3CEEFB2-AC40-4505-8157-A95B3A48235D}" presName="connTx" presStyleLbl="parChTrans1D2" presStyleIdx="0" presStyleCnt="2"/>
      <dgm:spPr/>
      <dgm:t>
        <a:bodyPr/>
        <a:lstStyle/>
        <a:p>
          <a:endParaRPr lang="ru-RU"/>
        </a:p>
      </dgm:t>
    </dgm:pt>
    <dgm:pt modelId="{63EA37A8-84E5-4C16-9E39-4F80E8145E06}" type="pres">
      <dgm:prSet presAssocID="{1F74AD55-95AC-409A-955D-66B96089F48A}" presName="root2" presStyleCnt="0"/>
      <dgm:spPr/>
    </dgm:pt>
    <dgm:pt modelId="{3544FB32-739F-43C4-A0D7-BFBE11DF1CD3}" type="pres">
      <dgm:prSet presAssocID="{1F74AD55-95AC-409A-955D-66B96089F48A}" presName="LevelTwoTextNode" presStyleLbl="node2" presStyleIdx="0" presStyleCnt="2" custScaleX="107138" custScaleY="129596" custLinFactNeighborX="-8622" custLinFactNeighborY="-15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2B12F8-CEF7-498F-925F-1A061DC50960}" type="pres">
      <dgm:prSet presAssocID="{1F74AD55-95AC-409A-955D-66B96089F48A}" presName="level3hierChild" presStyleCnt="0"/>
      <dgm:spPr/>
    </dgm:pt>
    <dgm:pt modelId="{8335F0DF-4152-4BB7-8BFE-480B8033D12C}" type="pres">
      <dgm:prSet presAssocID="{E89EDA33-06B0-4FE8-BAA2-E26A5492204C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C2F25B8D-6568-4693-A4DA-8AA1AAF9EA55}" type="pres">
      <dgm:prSet presAssocID="{E89EDA33-06B0-4FE8-BAA2-E26A5492204C}" presName="connTx" presStyleLbl="parChTrans1D3" presStyleIdx="0" presStyleCnt="3"/>
      <dgm:spPr/>
      <dgm:t>
        <a:bodyPr/>
        <a:lstStyle/>
        <a:p>
          <a:endParaRPr lang="ru-RU"/>
        </a:p>
      </dgm:t>
    </dgm:pt>
    <dgm:pt modelId="{E196716C-AEEC-4DB9-8952-8127406F6F26}" type="pres">
      <dgm:prSet presAssocID="{329B19BF-0BBD-46FB-BEA6-84FCEC558935}" presName="root2" presStyleCnt="0"/>
      <dgm:spPr/>
    </dgm:pt>
    <dgm:pt modelId="{427CE2E0-78A1-46FA-8FF5-B389F41CCB6C}" type="pres">
      <dgm:prSet presAssocID="{329B19BF-0BBD-46FB-BEA6-84FCEC558935}" presName="LevelTwoTextNode" presStyleLbl="node3" presStyleIdx="0" presStyleCnt="3" custScaleX="100938" custScaleY="1256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BEA8EF-83BA-420E-92B2-AFBEF162E65E}" type="pres">
      <dgm:prSet presAssocID="{329B19BF-0BBD-46FB-BEA6-84FCEC558935}" presName="level3hierChild" presStyleCnt="0"/>
      <dgm:spPr/>
    </dgm:pt>
    <dgm:pt modelId="{67C94937-355B-4DC5-8C9D-613F12F258F0}" type="pres">
      <dgm:prSet presAssocID="{03EC1274-CD6C-4A98-8969-A17280E43FA0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4E68D59E-62FB-4A8E-9BC2-FC0F931DFDD7}" type="pres">
      <dgm:prSet presAssocID="{03EC1274-CD6C-4A98-8969-A17280E43FA0}" presName="connTx" presStyleLbl="parChTrans1D3" presStyleIdx="1" presStyleCnt="3"/>
      <dgm:spPr/>
      <dgm:t>
        <a:bodyPr/>
        <a:lstStyle/>
        <a:p>
          <a:endParaRPr lang="ru-RU"/>
        </a:p>
      </dgm:t>
    </dgm:pt>
    <dgm:pt modelId="{2A60EAAC-84D7-4E0D-9DC6-DCB5111FA879}" type="pres">
      <dgm:prSet presAssocID="{F257B81A-F42C-4D4A-8BAC-EAF9852CF3F0}" presName="root2" presStyleCnt="0"/>
      <dgm:spPr/>
    </dgm:pt>
    <dgm:pt modelId="{9A0B4413-BF96-4B76-8ADE-7376F8DFBD9B}" type="pres">
      <dgm:prSet presAssocID="{F257B81A-F42C-4D4A-8BAC-EAF9852CF3F0}" presName="LevelTwoTextNode" presStyleLbl="node3" presStyleIdx="1" presStyleCnt="3" custScaleX="144217" custScaleY="114986" custLinFactNeighborX="-25035" custLinFactNeighborY="335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FB765F-622D-4F5B-90AE-4953DCBBDBE8}" type="pres">
      <dgm:prSet presAssocID="{F257B81A-F42C-4D4A-8BAC-EAF9852CF3F0}" presName="level3hierChild" presStyleCnt="0"/>
      <dgm:spPr/>
    </dgm:pt>
    <dgm:pt modelId="{A3698173-3A97-4CAB-91AA-7CE658437009}" type="pres">
      <dgm:prSet presAssocID="{6799A0C2-D3CB-45DF-95D3-792E2B1959C6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8A0D83D3-08A6-4560-852C-29351BD55416}" type="pres">
      <dgm:prSet presAssocID="{6799A0C2-D3CB-45DF-95D3-792E2B1959C6}" presName="connTx" presStyleLbl="parChTrans1D2" presStyleIdx="1" presStyleCnt="2"/>
      <dgm:spPr/>
      <dgm:t>
        <a:bodyPr/>
        <a:lstStyle/>
        <a:p>
          <a:endParaRPr lang="ru-RU"/>
        </a:p>
      </dgm:t>
    </dgm:pt>
    <dgm:pt modelId="{D0CB1CFE-F861-426F-ABD6-4B7195F72BBE}" type="pres">
      <dgm:prSet presAssocID="{5B65A7D8-E32A-44F8-BFA9-D29C8FAD83E8}" presName="root2" presStyleCnt="0"/>
      <dgm:spPr/>
    </dgm:pt>
    <dgm:pt modelId="{6A9DAB79-19B8-4C01-AC81-319BE8380B42}" type="pres">
      <dgm:prSet presAssocID="{5B65A7D8-E32A-44F8-BFA9-D29C8FAD83E8}" presName="LevelTwoTextNode" presStyleLbl="node2" presStyleIdx="1" presStyleCnt="2" custScaleX="100230" custScaleY="144218" custLinFactNeighborX="-9404" custLinFactNeighborY="-22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75A7B6-0BB9-4381-8806-E54189FD1F1D}" type="pres">
      <dgm:prSet presAssocID="{5B65A7D8-E32A-44F8-BFA9-D29C8FAD83E8}" presName="level3hierChild" presStyleCnt="0"/>
      <dgm:spPr/>
    </dgm:pt>
    <dgm:pt modelId="{F4D34627-F79D-4ED8-A96E-175F53C0EB69}" type="pres">
      <dgm:prSet presAssocID="{795B5560-6445-4556-B768-4ACF979917BA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8EDE5C79-0B2D-46D0-A493-E3DCB52B885A}" type="pres">
      <dgm:prSet presAssocID="{795B5560-6445-4556-B768-4ACF979917BA}" presName="connTx" presStyleLbl="parChTrans1D3" presStyleIdx="2" presStyleCnt="3"/>
      <dgm:spPr/>
      <dgm:t>
        <a:bodyPr/>
        <a:lstStyle/>
        <a:p>
          <a:endParaRPr lang="ru-RU"/>
        </a:p>
      </dgm:t>
    </dgm:pt>
    <dgm:pt modelId="{7C32F547-DED3-432A-B387-A92E1C5A7AE0}" type="pres">
      <dgm:prSet presAssocID="{BB594715-1FF6-4817-83ED-47EC2E0E2007}" presName="root2" presStyleCnt="0"/>
      <dgm:spPr/>
    </dgm:pt>
    <dgm:pt modelId="{FF503BE5-1F1E-43F7-AD45-FF8E5E0DDE88}" type="pres">
      <dgm:prSet presAssocID="{BB594715-1FF6-4817-83ED-47EC2E0E2007}" presName="LevelTwoTextNode" presStyleLbl="node3" presStyleIdx="2" presStyleCnt="3" custScaleX="117413" custScaleY="112293" custLinFactNeighborX="2299" custLinFactNeighborY="697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9D5FEF-6092-483F-8D89-5407D311EE86}" type="pres">
      <dgm:prSet presAssocID="{BB594715-1FF6-4817-83ED-47EC2E0E2007}" presName="level3hierChild" presStyleCnt="0"/>
      <dgm:spPr/>
    </dgm:pt>
  </dgm:ptLst>
  <dgm:cxnLst>
    <dgm:cxn modelId="{9D288AB1-662E-4C15-97F3-FC48F815BB6A}" srcId="{B5DB8605-37DC-4CDD-BC35-E01F99B4EBA7}" destId="{1F74AD55-95AC-409A-955D-66B96089F48A}" srcOrd="0" destOrd="0" parTransId="{C3CEEFB2-AC40-4505-8157-A95B3A48235D}" sibTransId="{1F203F5D-0015-438F-9831-773C00871938}"/>
    <dgm:cxn modelId="{8E56B57F-B129-49F8-B210-7B1DB6BEED8E}" type="presOf" srcId="{BB594715-1FF6-4817-83ED-47EC2E0E2007}" destId="{FF503BE5-1F1E-43F7-AD45-FF8E5E0DDE88}" srcOrd="0" destOrd="0" presId="urn:microsoft.com/office/officeart/2005/8/layout/hierarchy2"/>
    <dgm:cxn modelId="{E334FBF3-24B2-4093-8A06-1C5CF6915F18}" type="presOf" srcId="{E89EDA33-06B0-4FE8-BAA2-E26A5492204C}" destId="{C2F25B8D-6568-4693-A4DA-8AA1AAF9EA55}" srcOrd="1" destOrd="0" presId="urn:microsoft.com/office/officeart/2005/8/layout/hierarchy2"/>
    <dgm:cxn modelId="{E2507322-4AE9-48F0-A5C9-AB16334AEE10}" type="presOf" srcId="{B5DB8605-37DC-4CDD-BC35-E01F99B4EBA7}" destId="{071B058F-5A99-4B58-A59A-DDA28A771D40}" srcOrd="0" destOrd="0" presId="urn:microsoft.com/office/officeart/2005/8/layout/hierarchy2"/>
    <dgm:cxn modelId="{AFAAC033-DDF7-4309-BF99-CFF308D3FD4B}" type="presOf" srcId="{795B5560-6445-4556-B768-4ACF979917BA}" destId="{8EDE5C79-0B2D-46D0-A493-E3DCB52B885A}" srcOrd="1" destOrd="0" presId="urn:microsoft.com/office/officeart/2005/8/layout/hierarchy2"/>
    <dgm:cxn modelId="{0797A819-0E31-49E5-B2A9-43F50A4E2BE3}" type="presOf" srcId="{1F74AD55-95AC-409A-955D-66B96089F48A}" destId="{3544FB32-739F-43C4-A0D7-BFBE11DF1CD3}" srcOrd="0" destOrd="0" presId="urn:microsoft.com/office/officeart/2005/8/layout/hierarchy2"/>
    <dgm:cxn modelId="{51D48498-DC86-485A-B627-A7C9FC230531}" type="presOf" srcId="{795B5560-6445-4556-B768-4ACF979917BA}" destId="{F4D34627-F79D-4ED8-A96E-175F53C0EB69}" srcOrd="0" destOrd="0" presId="urn:microsoft.com/office/officeart/2005/8/layout/hierarchy2"/>
    <dgm:cxn modelId="{114413D3-3DC4-4C77-B1E8-ADDD0E97F991}" srcId="{1F74AD55-95AC-409A-955D-66B96089F48A}" destId="{329B19BF-0BBD-46FB-BEA6-84FCEC558935}" srcOrd="0" destOrd="0" parTransId="{E89EDA33-06B0-4FE8-BAA2-E26A5492204C}" sibTransId="{30FA024E-09AD-474D-ABBB-8BFCB8945CA8}"/>
    <dgm:cxn modelId="{1BFF289D-7241-4AC4-9832-F3928E9ABB28}" srcId="{5B65A7D8-E32A-44F8-BFA9-D29C8FAD83E8}" destId="{BB594715-1FF6-4817-83ED-47EC2E0E2007}" srcOrd="0" destOrd="0" parTransId="{795B5560-6445-4556-B768-4ACF979917BA}" sibTransId="{C97AB2B7-6A7B-4012-BC44-95A8E44AC5C8}"/>
    <dgm:cxn modelId="{D98A5EA2-6E51-497A-A9BA-432E476D0381}" type="presOf" srcId="{03EC1274-CD6C-4A98-8969-A17280E43FA0}" destId="{67C94937-355B-4DC5-8C9D-613F12F258F0}" srcOrd="0" destOrd="0" presId="urn:microsoft.com/office/officeart/2005/8/layout/hierarchy2"/>
    <dgm:cxn modelId="{AB240438-2620-42CB-925F-EF615031E53A}" type="presOf" srcId="{03EC1274-CD6C-4A98-8969-A17280E43FA0}" destId="{4E68D59E-62FB-4A8E-9BC2-FC0F931DFDD7}" srcOrd="1" destOrd="0" presId="urn:microsoft.com/office/officeart/2005/8/layout/hierarchy2"/>
    <dgm:cxn modelId="{2905026B-B26D-4147-8E74-C8E9F844CEE4}" srcId="{10B72096-D2BB-479E-AC3D-B1B860A0C80D}" destId="{B5DB8605-37DC-4CDD-BC35-E01F99B4EBA7}" srcOrd="0" destOrd="0" parTransId="{1146CC83-3B7C-464C-8B3D-BF72368E009C}" sibTransId="{86EE8993-7690-49BC-BD02-CBB247BF2A64}"/>
    <dgm:cxn modelId="{D5B22AF7-11BA-46A9-A767-AC417EAD8EA3}" type="presOf" srcId="{10B72096-D2BB-479E-AC3D-B1B860A0C80D}" destId="{DACE28F9-B2D2-43CF-9513-3E8872F2B042}" srcOrd="0" destOrd="0" presId="urn:microsoft.com/office/officeart/2005/8/layout/hierarchy2"/>
    <dgm:cxn modelId="{62ED2049-5981-4189-B8C6-50BEF8A23F53}" type="presOf" srcId="{5B65A7D8-E32A-44F8-BFA9-D29C8FAD83E8}" destId="{6A9DAB79-19B8-4C01-AC81-319BE8380B42}" srcOrd="0" destOrd="0" presId="urn:microsoft.com/office/officeart/2005/8/layout/hierarchy2"/>
    <dgm:cxn modelId="{04044A59-0818-46FD-BE41-149F4473F5F6}" type="presOf" srcId="{C3CEEFB2-AC40-4505-8157-A95B3A48235D}" destId="{FCC0C7BC-CF15-4A34-82EF-6314EE362507}" srcOrd="1" destOrd="0" presId="urn:microsoft.com/office/officeart/2005/8/layout/hierarchy2"/>
    <dgm:cxn modelId="{02F1B1FA-6D9B-48B2-AD65-9A41FE9F2215}" type="presOf" srcId="{F257B81A-F42C-4D4A-8BAC-EAF9852CF3F0}" destId="{9A0B4413-BF96-4B76-8ADE-7376F8DFBD9B}" srcOrd="0" destOrd="0" presId="urn:microsoft.com/office/officeart/2005/8/layout/hierarchy2"/>
    <dgm:cxn modelId="{12B72F75-466C-4468-821F-275BC5587AE1}" type="presOf" srcId="{329B19BF-0BBD-46FB-BEA6-84FCEC558935}" destId="{427CE2E0-78A1-46FA-8FF5-B389F41CCB6C}" srcOrd="0" destOrd="0" presId="urn:microsoft.com/office/officeart/2005/8/layout/hierarchy2"/>
    <dgm:cxn modelId="{D5748741-34D8-477B-9E0F-5283E4EAEDF0}" srcId="{B5DB8605-37DC-4CDD-BC35-E01F99B4EBA7}" destId="{5B65A7D8-E32A-44F8-BFA9-D29C8FAD83E8}" srcOrd="1" destOrd="0" parTransId="{6799A0C2-D3CB-45DF-95D3-792E2B1959C6}" sibTransId="{B4AA1D90-69DC-4A1B-A571-75A1CB8BD52D}"/>
    <dgm:cxn modelId="{82D824F8-2668-47F1-9870-9F647303BE16}" type="presOf" srcId="{6799A0C2-D3CB-45DF-95D3-792E2B1959C6}" destId="{8A0D83D3-08A6-4560-852C-29351BD55416}" srcOrd="1" destOrd="0" presId="urn:microsoft.com/office/officeart/2005/8/layout/hierarchy2"/>
    <dgm:cxn modelId="{1246377A-88C9-46DA-8FD9-CB9913473C37}" type="presOf" srcId="{6799A0C2-D3CB-45DF-95D3-792E2B1959C6}" destId="{A3698173-3A97-4CAB-91AA-7CE658437009}" srcOrd="0" destOrd="0" presId="urn:microsoft.com/office/officeart/2005/8/layout/hierarchy2"/>
    <dgm:cxn modelId="{67F1AA22-F3DE-4F71-917D-1DF50160B7B0}" srcId="{1F74AD55-95AC-409A-955D-66B96089F48A}" destId="{F257B81A-F42C-4D4A-8BAC-EAF9852CF3F0}" srcOrd="1" destOrd="0" parTransId="{03EC1274-CD6C-4A98-8969-A17280E43FA0}" sibTransId="{0F2CC261-EA15-4AF1-96AB-482D59478DCC}"/>
    <dgm:cxn modelId="{17B283A0-E793-4005-B457-FF7D251AAB4D}" type="presOf" srcId="{C3CEEFB2-AC40-4505-8157-A95B3A48235D}" destId="{4E408E49-A208-4F1E-8AFB-73409EE9FFF6}" srcOrd="0" destOrd="0" presId="urn:microsoft.com/office/officeart/2005/8/layout/hierarchy2"/>
    <dgm:cxn modelId="{7ED8BB77-8B92-4B59-8F07-83784E64A79A}" type="presOf" srcId="{E89EDA33-06B0-4FE8-BAA2-E26A5492204C}" destId="{8335F0DF-4152-4BB7-8BFE-480B8033D12C}" srcOrd="0" destOrd="0" presId="urn:microsoft.com/office/officeart/2005/8/layout/hierarchy2"/>
    <dgm:cxn modelId="{24F7C62F-A114-4F75-8E4C-AEB28CD3C322}" type="presParOf" srcId="{DACE28F9-B2D2-43CF-9513-3E8872F2B042}" destId="{7C33CE7E-C602-4AFB-9F19-8E862BF9A7BF}" srcOrd="0" destOrd="0" presId="urn:microsoft.com/office/officeart/2005/8/layout/hierarchy2"/>
    <dgm:cxn modelId="{BF9173B2-34D4-4CE6-B05B-E63CCAA43D00}" type="presParOf" srcId="{7C33CE7E-C602-4AFB-9F19-8E862BF9A7BF}" destId="{071B058F-5A99-4B58-A59A-DDA28A771D40}" srcOrd="0" destOrd="0" presId="urn:microsoft.com/office/officeart/2005/8/layout/hierarchy2"/>
    <dgm:cxn modelId="{E0172713-6960-4605-8896-541251320A7C}" type="presParOf" srcId="{7C33CE7E-C602-4AFB-9F19-8E862BF9A7BF}" destId="{3C3C2A04-F727-44D1-890D-7BCA71C6E6C1}" srcOrd="1" destOrd="0" presId="urn:microsoft.com/office/officeart/2005/8/layout/hierarchy2"/>
    <dgm:cxn modelId="{26DED40C-42D0-4380-802D-2AE7AD804870}" type="presParOf" srcId="{3C3C2A04-F727-44D1-890D-7BCA71C6E6C1}" destId="{4E408E49-A208-4F1E-8AFB-73409EE9FFF6}" srcOrd="0" destOrd="0" presId="urn:microsoft.com/office/officeart/2005/8/layout/hierarchy2"/>
    <dgm:cxn modelId="{DA80CCD8-4AE9-444B-A6EC-C8A290EE198D}" type="presParOf" srcId="{4E408E49-A208-4F1E-8AFB-73409EE9FFF6}" destId="{FCC0C7BC-CF15-4A34-82EF-6314EE362507}" srcOrd="0" destOrd="0" presId="urn:microsoft.com/office/officeart/2005/8/layout/hierarchy2"/>
    <dgm:cxn modelId="{10B6ED70-9993-4E6C-B2FA-827E7F01A91E}" type="presParOf" srcId="{3C3C2A04-F727-44D1-890D-7BCA71C6E6C1}" destId="{63EA37A8-84E5-4C16-9E39-4F80E8145E06}" srcOrd="1" destOrd="0" presId="urn:microsoft.com/office/officeart/2005/8/layout/hierarchy2"/>
    <dgm:cxn modelId="{A6C7C866-DB52-418A-9B64-8A3996EAD1F0}" type="presParOf" srcId="{63EA37A8-84E5-4C16-9E39-4F80E8145E06}" destId="{3544FB32-739F-43C4-A0D7-BFBE11DF1CD3}" srcOrd="0" destOrd="0" presId="urn:microsoft.com/office/officeart/2005/8/layout/hierarchy2"/>
    <dgm:cxn modelId="{0877F241-0801-4914-BD78-B5EF0B0F126E}" type="presParOf" srcId="{63EA37A8-84E5-4C16-9E39-4F80E8145E06}" destId="{3F2B12F8-CEF7-498F-925F-1A061DC50960}" srcOrd="1" destOrd="0" presId="urn:microsoft.com/office/officeart/2005/8/layout/hierarchy2"/>
    <dgm:cxn modelId="{27ECF152-7F78-4E80-968F-2E4EBE394C0F}" type="presParOf" srcId="{3F2B12F8-CEF7-498F-925F-1A061DC50960}" destId="{8335F0DF-4152-4BB7-8BFE-480B8033D12C}" srcOrd="0" destOrd="0" presId="urn:microsoft.com/office/officeart/2005/8/layout/hierarchy2"/>
    <dgm:cxn modelId="{C3F70B19-02D6-4482-B9B0-A9DBFCC011AF}" type="presParOf" srcId="{8335F0DF-4152-4BB7-8BFE-480B8033D12C}" destId="{C2F25B8D-6568-4693-A4DA-8AA1AAF9EA55}" srcOrd="0" destOrd="0" presId="urn:microsoft.com/office/officeart/2005/8/layout/hierarchy2"/>
    <dgm:cxn modelId="{4C965C78-D5C4-40AF-878E-A4D9C3983FF3}" type="presParOf" srcId="{3F2B12F8-CEF7-498F-925F-1A061DC50960}" destId="{E196716C-AEEC-4DB9-8952-8127406F6F26}" srcOrd="1" destOrd="0" presId="urn:microsoft.com/office/officeart/2005/8/layout/hierarchy2"/>
    <dgm:cxn modelId="{817BCFF9-5BBE-42C3-B9F4-902693584EBF}" type="presParOf" srcId="{E196716C-AEEC-4DB9-8952-8127406F6F26}" destId="{427CE2E0-78A1-46FA-8FF5-B389F41CCB6C}" srcOrd="0" destOrd="0" presId="urn:microsoft.com/office/officeart/2005/8/layout/hierarchy2"/>
    <dgm:cxn modelId="{CA012F50-1589-486B-98C3-87AD8E0A5B12}" type="presParOf" srcId="{E196716C-AEEC-4DB9-8952-8127406F6F26}" destId="{8ABEA8EF-83BA-420E-92B2-AFBEF162E65E}" srcOrd="1" destOrd="0" presId="urn:microsoft.com/office/officeart/2005/8/layout/hierarchy2"/>
    <dgm:cxn modelId="{C52CFC14-8A0A-48C3-990D-8CF2A4A66B5B}" type="presParOf" srcId="{3F2B12F8-CEF7-498F-925F-1A061DC50960}" destId="{67C94937-355B-4DC5-8C9D-613F12F258F0}" srcOrd="2" destOrd="0" presId="urn:microsoft.com/office/officeart/2005/8/layout/hierarchy2"/>
    <dgm:cxn modelId="{729CACC7-FC44-44A0-810E-6AA1E4930164}" type="presParOf" srcId="{67C94937-355B-4DC5-8C9D-613F12F258F0}" destId="{4E68D59E-62FB-4A8E-9BC2-FC0F931DFDD7}" srcOrd="0" destOrd="0" presId="urn:microsoft.com/office/officeart/2005/8/layout/hierarchy2"/>
    <dgm:cxn modelId="{56DBEAAB-1727-4053-88B3-FEF0ADF38497}" type="presParOf" srcId="{3F2B12F8-CEF7-498F-925F-1A061DC50960}" destId="{2A60EAAC-84D7-4E0D-9DC6-DCB5111FA879}" srcOrd="3" destOrd="0" presId="urn:microsoft.com/office/officeart/2005/8/layout/hierarchy2"/>
    <dgm:cxn modelId="{674ECCC6-EA30-414A-952E-9605D377FAF0}" type="presParOf" srcId="{2A60EAAC-84D7-4E0D-9DC6-DCB5111FA879}" destId="{9A0B4413-BF96-4B76-8ADE-7376F8DFBD9B}" srcOrd="0" destOrd="0" presId="urn:microsoft.com/office/officeart/2005/8/layout/hierarchy2"/>
    <dgm:cxn modelId="{4A0F28EB-951D-49D3-AADD-5AD02840F1C6}" type="presParOf" srcId="{2A60EAAC-84D7-4E0D-9DC6-DCB5111FA879}" destId="{BCFB765F-622D-4F5B-90AE-4953DCBBDBE8}" srcOrd="1" destOrd="0" presId="urn:microsoft.com/office/officeart/2005/8/layout/hierarchy2"/>
    <dgm:cxn modelId="{B190693A-8294-4953-843D-AF0F70D8B9E5}" type="presParOf" srcId="{3C3C2A04-F727-44D1-890D-7BCA71C6E6C1}" destId="{A3698173-3A97-4CAB-91AA-7CE658437009}" srcOrd="2" destOrd="0" presId="urn:microsoft.com/office/officeart/2005/8/layout/hierarchy2"/>
    <dgm:cxn modelId="{F540FB95-CDE9-40B6-849D-ECB6839F5449}" type="presParOf" srcId="{A3698173-3A97-4CAB-91AA-7CE658437009}" destId="{8A0D83D3-08A6-4560-852C-29351BD55416}" srcOrd="0" destOrd="0" presId="urn:microsoft.com/office/officeart/2005/8/layout/hierarchy2"/>
    <dgm:cxn modelId="{29ADE4B5-E9A9-45F7-ABB0-9B55F69310C6}" type="presParOf" srcId="{3C3C2A04-F727-44D1-890D-7BCA71C6E6C1}" destId="{D0CB1CFE-F861-426F-ABD6-4B7195F72BBE}" srcOrd="3" destOrd="0" presId="urn:microsoft.com/office/officeart/2005/8/layout/hierarchy2"/>
    <dgm:cxn modelId="{89A93B33-B72F-4258-A586-9662771DC6D3}" type="presParOf" srcId="{D0CB1CFE-F861-426F-ABD6-4B7195F72BBE}" destId="{6A9DAB79-19B8-4C01-AC81-319BE8380B42}" srcOrd="0" destOrd="0" presId="urn:microsoft.com/office/officeart/2005/8/layout/hierarchy2"/>
    <dgm:cxn modelId="{32208D88-1ECF-40B1-BE57-598700242A59}" type="presParOf" srcId="{D0CB1CFE-F861-426F-ABD6-4B7195F72BBE}" destId="{0775A7B6-0BB9-4381-8806-E54189FD1F1D}" srcOrd="1" destOrd="0" presId="urn:microsoft.com/office/officeart/2005/8/layout/hierarchy2"/>
    <dgm:cxn modelId="{C8A157EF-B3D7-44C5-84EE-B11694FE7F87}" type="presParOf" srcId="{0775A7B6-0BB9-4381-8806-E54189FD1F1D}" destId="{F4D34627-F79D-4ED8-A96E-175F53C0EB69}" srcOrd="0" destOrd="0" presId="urn:microsoft.com/office/officeart/2005/8/layout/hierarchy2"/>
    <dgm:cxn modelId="{A0CBE5AA-3963-4D1D-AA91-6CA2DBF3B846}" type="presParOf" srcId="{F4D34627-F79D-4ED8-A96E-175F53C0EB69}" destId="{8EDE5C79-0B2D-46D0-A493-E3DCB52B885A}" srcOrd="0" destOrd="0" presId="urn:microsoft.com/office/officeart/2005/8/layout/hierarchy2"/>
    <dgm:cxn modelId="{4CEAC156-A565-4FB8-A5C8-798EFEBE1AC5}" type="presParOf" srcId="{0775A7B6-0BB9-4381-8806-E54189FD1F1D}" destId="{7C32F547-DED3-432A-B387-A92E1C5A7AE0}" srcOrd="1" destOrd="0" presId="urn:microsoft.com/office/officeart/2005/8/layout/hierarchy2"/>
    <dgm:cxn modelId="{CFCC87AE-6881-449B-93FD-D6655B53CCD9}" type="presParOf" srcId="{7C32F547-DED3-432A-B387-A92E1C5A7AE0}" destId="{FF503BE5-1F1E-43F7-AD45-FF8E5E0DDE88}" srcOrd="0" destOrd="0" presId="urn:microsoft.com/office/officeart/2005/8/layout/hierarchy2"/>
    <dgm:cxn modelId="{3D8E6555-C512-4FAE-9873-D88B3E8B3B4C}" type="presParOf" srcId="{7C32F547-DED3-432A-B387-A92E1C5A7AE0}" destId="{5D9D5FEF-6092-483F-8D89-5407D311EE8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1B058F-5A99-4B58-A59A-DDA28A771D40}">
      <dsp:nvSpPr>
        <dsp:cNvPr id="0" name=""/>
        <dsp:cNvSpPr/>
      </dsp:nvSpPr>
      <dsp:spPr>
        <a:xfrm>
          <a:off x="6203" y="2733687"/>
          <a:ext cx="2533580" cy="131697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Психологические причины </a:t>
          </a:r>
          <a:r>
            <a:rPr lang="ru-RU" sz="24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неуспешности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776" y="2772260"/>
        <a:ext cx="2456434" cy="1239824"/>
      </dsp:txXfrm>
    </dsp:sp>
    <dsp:sp modelId="{4E408E49-A208-4F1E-8AFB-73409EE9FFF6}">
      <dsp:nvSpPr>
        <dsp:cNvPr id="0" name=""/>
        <dsp:cNvSpPr/>
      </dsp:nvSpPr>
      <dsp:spPr>
        <a:xfrm rot="18056841">
          <a:off x="2247527" y="2861766"/>
          <a:ext cx="1203317" cy="28799"/>
        </a:xfrm>
        <a:custGeom>
          <a:avLst/>
          <a:gdLst/>
          <a:ahLst/>
          <a:cxnLst/>
          <a:rect l="0" t="0" r="0" b="0"/>
          <a:pathLst>
            <a:path>
              <a:moveTo>
                <a:pt x="0" y="14399"/>
              </a:moveTo>
              <a:lnTo>
                <a:pt x="1203317" y="14399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19103" y="2846083"/>
        <a:ext cx="60165" cy="60165"/>
      </dsp:txXfrm>
    </dsp:sp>
    <dsp:sp modelId="{3544FB32-739F-43C4-A0D7-BFBE11DF1CD3}">
      <dsp:nvSpPr>
        <dsp:cNvPr id="0" name=""/>
        <dsp:cNvSpPr/>
      </dsp:nvSpPr>
      <dsp:spPr>
        <a:xfrm>
          <a:off x="3158590" y="1721217"/>
          <a:ext cx="2112871" cy="1277883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Недостатки познавательной деятельности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96018" y="1758645"/>
        <a:ext cx="2038015" cy="1203027"/>
      </dsp:txXfrm>
    </dsp:sp>
    <dsp:sp modelId="{8335F0DF-4152-4BB7-8BFE-480B8033D12C}">
      <dsp:nvSpPr>
        <dsp:cNvPr id="0" name=""/>
        <dsp:cNvSpPr/>
      </dsp:nvSpPr>
      <dsp:spPr>
        <a:xfrm rot="19611956">
          <a:off x="5178364" y="2032811"/>
          <a:ext cx="1145071" cy="28799"/>
        </a:xfrm>
        <a:custGeom>
          <a:avLst/>
          <a:gdLst/>
          <a:ahLst/>
          <a:cxnLst/>
          <a:rect l="0" t="0" r="0" b="0"/>
          <a:pathLst>
            <a:path>
              <a:moveTo>
                <a:pt x="0" y="14399"/>
              </a:moveTo>
              <a:lnTo>
                <a:pt x="1145071" y="14399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722273" y="2018584"/>
        <a:ext cx="57253" cy="57253"/>
      </dsp:txXfrm>
    </dsp:sp>
    <dsp:sp modelId="{427CE2E0-78A1-46FA-8FF5-B389F41CCB6C}">
      <dsp:nvSpPr>
        <dsp:cNvPr id="0" name=""/>
        <dsp:cNvSpPr/>
      </dsp:nvSpPr>
      <dsp:spPr>
        <a:xfrm>
          <a:off x="6230337" y="1114667"/>
          <a:ext cx="1990601" cy="123919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Неправильное использование ребенком своих качеств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66632" y="1150962"/>
        <a:ext cx="1918011" cy="1166600"/>
      </dsp:txXfrm>
    </dsp:sp>
    <dsp:sp modelId="{67C94937-355B-4DC5-8C9D-613F12F258F0}">
      <dsp:nvSpPr>
        <dsp:cNvPr id="0" name=""/>
        <dsp:cNvSpPr/>
      </dsp:nvSpPr>
      <dsp:spPr>
        <a:xfrm rot="3953796">
          <a:off x="4934529" y="2865615"/>
          <a:ext cx="1139024" cy="28799"/>
        </a:xfrm>
        <a:custGeom>
          <a:avLst/>
          <a:gdLst/>
          <a:ahLst/>
          <a:cxnLst/>
          <a:rect l="0" t="0" r="0" b="0"/>
          <a:pathLst>
            <a:path>
              <a:moveTo>
                <a:pt x="0" y="14399"/>
              </a:moveTo>
              <a:lnTo>
                <a:pt x="1139024" y="14399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475566" y="2851539"/>
        <a:ext cx="56951" cy="56951"/>
      </dsp:txXfrm>
    </dsp:sp>
    <dsp:sp modelId="{9A0B4413-BF96-4B76-8ADE-7376F8DFBD9B}">
      <dsp:nvSpPr>
        <dsp:cNvPr id="0" name=""/>
        <dsp:cNvSpPr/>
      </dsp:nvSpPr>
      <dsp:spPr>
        <a:xfrm>
          <a:off x="5736621" y="2832961"/>
          <a:ext cx="2844107" cy="113382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Несформированность</a:t>
          </a: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приемов учебной деятельности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69829" y="2866169"/>
        <a:ext cx="2777691" cy="1067405"/>
      </dsp:txXfrm>
    </dsp:sp>
    <dsp:sp modelId="{A3698173-3A97-4CAB-91AA-7CE658437009}">
      <dsp:nvSpPr>
        <dsp:cNvPr id="0" name=""/>
        <dsp:cNvSpPr/>
      </dsp:nvSpPr>
      <dsp:spPr>
        <a:xfrm rot="3409668">
          <a:off x="2290094" y="3839295"/>
          <a:ext cx="1102762" cy="28799"/>
        </a:xfrm>
        <a:custGeom>
          <a:avLst/>
          <a:gdLst/>
          <a:ahLst/>
          <a:cxnLst/>
          <a:rect l="0" t="0" r="0" b="0"/>
          <a:pathLst>
            <a:path>
              <a:moveTo>
                <a:pt x="0" y="14399"/>
              </a:moveTo>
              <a:lnTo>
                <a:pt x="1102762" y="14399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13906" y="3826126"/>
        <a:ext cx="55138" cy="55138"/>
      </dsp:txXfrm>
    </dsp:sp>
    <dsp:sp modelId="{6A9DAB79-19B8-4C01-AC81-319BE8380B42}">
      <dsp:nvSpPr>
        <dsp:cNvPr id="0" name=""/>
        <dsp:cNvSpPr/>
      </dsp:nvSpPr>
      <dsp:spPr>
        <a:xfrm>
          <a:off x="3143168" y="3604186"/>
          <a:ext cx="1976638" cy="1422063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Недостатки мотивации к обучению</a:t>
          </a:r>
          <a:endParaRPr lang="ru-RU" sz="2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84819" y="3645837"/>
        <a:ext cx="1893336" cy="1338761"/>
      </dsp:txXfrm>
    </dsp:sp>
    <dsp:sp modelId="{F4D34627-F79D-4ED8-A96E-175F53C0EB69}">
      <dsp:nvSpPr>
        <dsp:cNvPr id="0" name=""/>
        <dsp:cNvSpPr/>
      </dsp:nvSpPr>
      <dsp:spPr>
        <a:xfrm rot="2091113">
          <a:off x="5008374" y="4655836"/>
          <a:ext cx="1242501" cy="28799"/>
        </a:xfrm>
        <a:custGeom>
          <a:avLst/>
          <a:gdLst/>
          <a:ahLst/>
          <a:cxnLst/>
          <a:rect l="0" t="0" r="0" b="0"/>
          <a:pathLst>
            <a:path>
              <a:moveTo>
                <a:pt x="0" y="14399"/>
              </a:moveTo>
              <a:lnTo>
                <a:pt x="1242501" y="14399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  <a:headEnd type="none" w="med" len="med"/>
          <a:tailEnd type="arrow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98562" y="4639173"/>
        <a:ext cx="62125" cy="62125"/>
      </dsp:txXfrm>
    </dsp:sp>
    <dsp:sp modelId="{FF503BE5-1F1E-43F7-AD45-FF8E5E0DDE88}">
      <dsp:nvSpPr>
        <dsp:cNvPr id="0" name=""/>
        <dsp:cNvSpPr/>
      </dsp:nvSpPr>
      <dsp:spPr>
        <a:xfrm>
          <a:off x="6139443" y="4471620"/>
          <a:ext cx="2315505" cy="110726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Недостатки в развитии мыслительных процессов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71874" y="4504051"/>
        <a:ext cx="2250643" cy="10424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2127" cy="336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82338" y="0"/>
            <a:ext cx="4272126" cy="336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298AA-B835-474D-978F-2642131E491A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397294"/>
            <a:ext cx="4272127" cy="3373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82338" y="6397294"/>
            <a:ext cx="4272126" cy="3373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8B0BA-ED3A-47E8-8F55-33ABA509A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974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1275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83232" y="0"/>
            <a:ext cx="4271275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BCE89-1584-451A-8099-B98327C42DB0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06713" y="841375"/>
            <a:ext cx="4043362" cy="2274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5680" y="3241586"/>
            <a:ext cx="7885430" cy="26522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1275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83232" y="6397806"/>
            <a:ext cx="4271275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55915-6971-4B09-8586-2007AFFE3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781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55915-6971-4B09-8586-2007AFFE33F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069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55915-6971-4B09-8586-2007AFFE33F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518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55915-6971-4B09-8586-2007AFFE33F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45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55915-6971-4B09-8586-2007AFFE33F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2201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55915-6971-4B09-8586-2007AFFE33F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409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55915-6971-4B09-8586-2007AFFE33F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6391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55915-6971-4B09-8586-2007AFFE33F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649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669A0-1B49-4364-B6FE-9DE2D44DB4C8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9219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55915-6971-4B09-8586-2007AFFE33F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5198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55915-6971-4B09-8586-2007AFFE33F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0963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55915-6971-4B09-8586-2007AFFE33F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013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55915-6971-4B09-8586-2007AFFE33F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4089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55915-6971-4B09-8586-2007AFFE33F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9014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55915-6971-4B09-8586-2007AFFE33F9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8776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55915-6971-4B09-8586-2007AFFE33F9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8523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55915-6971-4B09-8586-2007AFFE33F9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693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55915-6971-4B09-8586-2007AFFE33F9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3246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55915-6971-4B09-8586-2007AFFE33F9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5228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55915-6971-4B09-8586-2007AFFE33F9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179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55915-6971-4B09-8586-2007AFFE33F9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7735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55915-6971-4B09-8586-2007AFFE33F9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9782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55915-6971-4B09-8586-2007AFFE33F9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271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55915-6971-4B09-8586-2007AFFE33F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3229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55915-6971-4B09-8586-2007AFFE33F9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0395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55915-6971-4B09-8586-2007AFFE33F9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7070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55915-6971-4B09-8586-2007AFFE33F9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8912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82875" y="504825"/>
            <a:ext cx="4491038" cy="2525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985680" y="3199487"/>
            <a:ext cx="7885430" cy="303109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5583232" y="6397806"/>
            <a:ext cx="4271275" cy="336788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03AD463-3599-46BB-8001-43069B35DF0F}" type="slidenum">
              <a:rPr lang="ru-RU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5596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55915-6971-4B09-8586-2007AFFE33F9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8358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55915-6971-4B09-8586-2007AFFE33F9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8410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55915-6971-4B09-8586-2007AFFE33F9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375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55915-6971-4B09-8586-2007AFFE33F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86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55915-6971-4B09-8586-2007AFFE33F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293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55915-6971-4B09-8586-2007AFFE33F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637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55915-6971-4B09-8586-2007AFFE33F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966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55915-6971-4B09-8586-2007AFFE33F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587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55915-6971-4B09-8586-2007AFFE33F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472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C6287-0FE8-4ED1-859C-9050D988EB2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043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F8002-646A-401C-BBDB-019BE72E51A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3951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247" y="4406901"/>
            <a:ext cx="10363200" cy="7078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77CDD-95FC-4B11-A78E-44DCAEDC59BD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CFA20A-4352-44F0-B05C-B00149EBFEA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30945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1" y="1981200"/>
            <a:ext cx="493541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27785" y="1981200"/>
            <a:ext cx="493541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4C274-71CF-476D-8FBA-51F16B7CF28E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42AC3D-5074-4731-B6E4-B64C1B9BE2E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98335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48197"/>
            <a:ext cx="10972800" cy="76944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693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693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86CCE-A75D-45B7-892C-E27482B8D1D7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D31111-2EF4-44CB-91A9-4A19741E1A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14421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2DAA9-687E-472D-AD03-B14AB99D9B35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9DE9B5-D855-48E8-ABB0-C924894BB78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1357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03A00-0C0B-44D2-9E03-F54EB7B8755A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F0ADF8-9A8F-4798-ABBE-3BC0FCDBED2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38694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034990"/>
            <a:ext cx="4011247" cy="40011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385" y="273051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7677A-23AB-4D1A-9FBB-496E62591F21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D66676-C923-422F-AD0D-324CFBBC94E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34012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554" y="4967228"/>
            <a:ext cx="7315200" cy="40011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4E7B8-8B48-4DB3-86B5-F453FBC062E8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11FE3A-2DFC-4233-9B61-2745BFF4C0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80886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2D0CE-5622-4FF5-8BD7-CC746F83EB3B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9BF992-413F-4C04-9D22-13D09E83870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38151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48601" y="990600"/>
            <a:ext cx="153888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990600"/>
            <a:ext cx="7356231" cy="5105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3107B-5E2C-44FD-852B-8CBBB27F7967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712A6C-C10C-4EC8-9021-F8F1B809FD0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67771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9B8FA-3719-4582-ACE9-38950E147B00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8A00E9-AD07-41CC-9310-B50867DA115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363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02975-6794-4A1C-A156-7ACA9468877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3761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247" y="4406901"/>
            <a:ext cx="10363200" cy="7078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77CDD-95FC-4B11-A78E-44DCAEDC59BD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CFA20A-4352-44F0-B05C-B00149EBFEA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65152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1" y="1981200"/>
            <a:ext cx="493541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27785" y="1981200"/>
            <a:ext cx="493541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4C274-71CF-476D-8FBA-51F16B7CF28E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42AC3D-5074-4731-B6E4-B64C1B9BE2E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7654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48197"/>
            <a:ext cx="10972800" cy="76944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693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693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86CCE-A75D-45B7-892C-E27482B8D1D7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D31111-2EF4-44CB-91A9-4A19741E1A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91109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2DAA9-687E-472D-AD03-B14AB99D9B35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9DE9B5-D855-48E8-ABB0-C924894BB78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0751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03A00-0C0B-44D2-9E03-F54EB7B8755A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F0ADF8-9A8F-4798-ABBE-3BC0FCDBED2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0539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034990"/>
            <a:ext cx="4011247" cy="40011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385" y="273051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7677A-23AB-4D1A-9FBB-496E62591F21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D66676-C923-422F-AD0D-324CFBBC94E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06692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554" y="4967228"/>
            <a:ext cx="7315200" cy="40011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4E7B8-8B48-4DB3-86B5-F453FBC062E8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11FE3A-2DFC-4233-9B61-2745BFF4C0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17903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2D0CE-5622-4FF5-8BD7-CC746F83EB3B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9BF992-413F-4C04-9D22-13D09E83870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22225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48601" y="990600"/>
            <a:ext cx="153888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990600"/>
            <a:ext cx="7356231" cy="5105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3107B-5E2C-44FD-852B-8CBBB27F7967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712A6C-C10C-4EC8-9021-F8F1B809FD0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68026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9B8FA-3719-4582-ACE9-38950E147B00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8A00E9-AD07-41CC-9310-B50867DA115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646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C6287-0FE8-4ED1-859C-9050D988EB2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29800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247" y="4406901"/>
            <a:ext cx="10363200" cy="7078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77CDD-95FC-4B11-A78E-44DCAEDC59BD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CFA20A-4352-44F0-B05C-B00149EBFEA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0655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1" y="1981200"/>
            <a:ext cx="493541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27785" y="1981200"/>
            <a:ext cx="493541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4C274-71CF-476D-8FBA-51F16B7CF28E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42AC3D-5074-4731-B6E4-B64C1B9BE2E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03570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48197"/>
            <a:ext cx="10972800" cy="76944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693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693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86CCE-A75D-45B7-892C-E27482B8D1D7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D31111-2EF4-44CB-91A9-4A19741E1A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7399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2DAA9-687E-472D-AD03-B14AB99D9B35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9DE9B5-D855-48E8-ABB0-C924894BB78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07386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03A00-0C0B-44D2-9E03-F54EB7B8755A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F0ADF8-9A8F-4798-ABBE-3BC0FCDBED2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9291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034990"/>
            <a:ext cx="4011247" cy="40011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385" y="273051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7677A-23AB-4D1A-9FBB-496E62591F21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D66676-C923-422F-AD0D-324CFBBC94E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67908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554" y="4967228"/>
            <a:ext cx="7315200" cy="40011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4E7B8-8B48-4DB3-86B5-F453FBC062E8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11FE3A-2DFC-4233-9B61-2745BFF4C0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2522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2D0CE-5622-4FF5-8BD7-CC746F83EB3B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9BF992-413F-4C04-9D22-13D09E83870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79739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48601" y="990600"/>
            <a:ext cx="153888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990600"/>
            <a:ext cx="7356231" cy="5105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3107B-5E2C-44FD-852B-8CBBB27F7967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712A6C-C10C-4EC8-9021-F8F1B809FD0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10745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mbo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92"/>
          <a:stretch>
            <a:fillRect/>
          </a:stretch>
        </p:blipFill>
        <p:spPr bwMode="ltGray">
          <a:xfrm>
            <a:off x="8389816" y="-1588"/>
            <a:ext cx="3810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06400" y="1821360"/>
            <a:ext cx="8331200" cy="7694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06400" y="3429000"/>
            <a:ext cx="8026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43878" y="6248400"/>
            <a:ext cx="216290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75715-68E7-42E2-9D50-0097AB680CA2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1586" y="6248400"/>
            <a:ext cx="399561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15200" y="6248400"/>
            <a:ext cx="1828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A2929-099B-45EF-BAA0-4EFF9B81527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08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48FD5-A78F-4D76-BB3D-D4F82552BFD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73235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F0C7A-E495-4802-B65D-E4A834B12F28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F0C3B-E89E-4C7E-904F-1932BAF4739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9348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247" y="4406901"/>
            <a:ext cx="10363200" cy="7078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9D13B-AD73-44A0-9EEB-30044C6688FA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C092B-9BE5-4F4F-8DE1-D252036E830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23485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1" y="1981200"/>
            <a:ext cx="493541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27785" y="1981200"/>
            <a:ext cx="493541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232CF-59DE-458A-B514-2A051BE5E56D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EA220-194B-4200-A463-E85B2D1DC31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03493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48197"/>
            <a:ext cx="10972800" cy="76944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693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693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C4B83-EFB0-41CD-B6D5-564184053C0C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EF483-C958-49B8-BAD2-CEAA1AF54E7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26871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3AD0F-8A33-4838-900B-B4EC9175C624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8A898-58E1-4CFD-A5C8-6D9086AFD5F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04374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DB487-7A69-4A5A-B047-66D495249E2B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F0843-644B-44D2-99B1-256D83C1D3B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45248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034990"/>
            <a:ext cx="4011247" cy="40011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385" y="273051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DAF48-3A61-48C3-896B-01296C3363D8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F743C-CE30-49BE-A952-AD40D1CDF29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12516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554" y="4967228"/>
            <a:ext cx="7315200" cy="40011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29E4D-291A-44AB-830D-848CF2DFE2E5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0AFE3-3DCA-435E-9552-14D96DE0ED7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49112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C715F-821A-4BF7-B9A8-6EDA18D25C51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B0E5-C2B1-4CE8-91DD-125A1E793BE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94097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48601" y="320676"/>
            <a:ext cx="1538883" cy="57753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20676"/>
            <a:ext cx="7356231" cy="57753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9ECF7-1DDD-49D3-8ECF-5A1D79002E50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F9E3F-435C-43CF-899F-CD65109EEEE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660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FA8CC-1E9D-4E82-BE22-863D777B5C1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657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mbo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92"/>
          <a:stretch>
            <a:fillRect/>
          </a:stretch>
        </p:blipFill>
        <p:spPr bwMode="ltGray">
          <a:xfrm>
            <a:off x="8389816" y="-1588"/>
            <a:ext cx="3810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06400" y="1821360"/>
            <a:ext cx="8331200" cy="7694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06400" y="3429000"/>
            <a:ext cx="8026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43878" y="6248400"/>
            <a:ext cx="216290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75715-68E7-42E2-9D50-0097AB680CA2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1586" y="6248400"/>
            <a:ext cx="399561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15200" y="6248400"/>
            <a:ext cx="1828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A2929-099B-45EF-BAA0-4EFF9B81527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10164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F0C7A-E495-4802-B65D-E4A834B12F28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F0C3B-E89E-4C7E-904F-1932BAF4739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77133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247" y="4406901"/>
            <a:ext cx="10363200" cy="7078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9D13B-AD73-44A0-9EEB-30044C6688FA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C092B-9BE5-4F4F-8DE1-D252036E830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84551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1" y="1981200"/>
            <a:ext cx="493541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27785" y="1981200"/>
            <a:ext cx="493541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232CF-59DE-458A-B514-2A051BE5E56D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EA220-194B-4200-A463-E85B2D1DC31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9257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48197"/>
            <a:ext cx="10972800" cy="76944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693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693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C4B83-EFB0-41CD-B6D5-564184053C0C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EF483-C958-49B8-BAD2-CEAA1AF54E7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24495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3AD0F-8A33-4838-900B-B4EC9175C624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8A898-58E1-4CFD-A5C8-6D9086AFD5F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13624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DB487-7A69-4A5A-B047-66D495249E2B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F0843-644B-44D2-99B1-256D83C1D3B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29251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034990"/>
            <a:ext cx="4011247" cy="40011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385" y="273051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DAF48-3A61-48C3-896B-01296C3363D8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F743C-CE30-49BE-A952-AD40D1CDF29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66897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554" y="4967228"/>
            <a:ext cx="7315200" cy="40011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29E4D-291A-44AB-830D-848CF2DFE2E5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0AFE3-3DCA-435E-9552-14D96DE0ED7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72799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C715F-821A-4BF7-B9A8-6EDA18D25C51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B0E5-C2B1-4CE8-91DD-125A1E793BE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777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B4240-6806-42B3-A63A-6F41040A1B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77938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48601" y="320676"/>
            <a:ext cx="1538883" cy="57753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20676"/>
            <a:ext cx="7356231" cy="57753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9ECF7-1DDD-49D3-8ECF-5A1D79002E50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F9E3F-435C-43CF-899F-CD65109EEEE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45204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9B8FA-3719-4582-ACE9-38950E147B00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8A00E9-AD07-41CC-9310-B50867DA115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43383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247" y="4406901"/>
            <a:ext cx="10363200" cy="7078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77CDD-95FC-4B11-A78E-44DCAEDC59BD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CFA20A-4352-44F0-B05C-B00149EBFEA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51413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1" y="1981200"/>
            <a:ext cx="493541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27785" y="1981200"/>
            <a:ext cx="493541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4C274-71CF-476D-8FBA-51F16B7CF28E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42AC3D-5074-4731-B6E4-B64C1B9BE2E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80345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48197"/>
            <a:ext cx="10972800" cy="76944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693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693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86CCE-A75D-45B7-892C-E27482B8D1D7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D31111-2EF4-44CB-91A9-4A19741E1A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6801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2DAA9-687E-472D-AD03-B14AB99D9B35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9DE9B5-D855-48E8-ABB0-C924894BB78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44247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03A00-0C0B-44D2-9E03-F54EB7B8755A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F0ADF8-9A8F-4798-ABBE-3BC0FCDBED2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23304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034990"/>
            <a:ext cx="4011247" cy="40011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385" y="273051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7677A-23AB-4D1A-9FBB-496E62591F21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D66676-C923-422F-AD0D-324CFBBC94E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03212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554" y="4967228"/>
            <a:ext cx="7315200" cy="40011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4E7B8-8B48-4DB3-86B5-F453FBC062E8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11FE3A-2DFC-4233-9B61-2745BFF4C0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63916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2D0CE-5622-4FF5-8BD7-CC746F83EB3B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9BF992-413F-4C04-9D22-13D09E83870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210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FE1AF-012A-41BC-8E6B-1780B538521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53682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48601" y="990600"/>
            <a:ext cx="153888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990600"/>
            <a:ext cx="7356231" cy="5105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3107B-5E2C-44FD-852B-8CBBB27F7967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712A6C-C10C-4EC8-9021-F8F1B809FD0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16159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9B8FA-3719-4582-ACE9-38950E147B00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8A00E9-AD07-41CC-9310-B50867DA115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5793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247" y="4406901"/>
            <a:ext cx="10363200" cy="7078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77CDD-95FC-4B11-A78E-44DCAEDC59BD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CFA20A-4352-44F0-B05C-B00149EBFEA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6150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1" y="1981200"/>
            <a:ext cx="493541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27785" y="1981200"/>
            <a:ext cx="493541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4C274-71CF-476D-8FBA-51F16B7CF28E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42AC3D-5074-4731-B6E4-B64C1B9BE2E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64369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48197"/>
            <a:ext cx="10972800" cy="76944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693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693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86CCE-A75D-45B7-892C-E27482B8D1D7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D31111-2EF4-44CB-91A9-4A19741E1A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12665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2DAA9-687E-472D-AD03-B14AB99D9B35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9DE9B5-D855-48E8-ABB0-C924894BB78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50320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03A00-0C0B-44D2-9E03-F54EB7B8755A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F0ADF8-9A8F-4798-ABBE-3BC0FCDBED2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11405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034990"/>
            <a:ext cx="4011247" cy="40011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385" y="273051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7677A-23AB-4D1A-9FBB-496E62591F21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D66676-C923-422F-AD0D-324CFBBC94E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38937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554" y="4967228"/>
            <a:ext cx="7315200" cy="40011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4E7B8-8B48-4DB3-86B5-F453FBC062E8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11FE3A-2DFC-4233-9B61-2745BFF4C0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16031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2D0CE-5622-4FF5-8BD7-CC746F83EB3B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9BF992-413F-4C04-9D22-13D09E83870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310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A5236-F8EC-4AFB-A7C7-8D614DB8163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72257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48601" y="990600"/>
            <a:ext cx="153888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990600"/>
            <a:ext cx="7356231" cy="5105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3107B-5E2C-44FD-852B-8CBBB27F7967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712A6C-C10C-4EC8-9021-F8F1B809FD0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85292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9B8FA-3719-4582-ACE9-38950E147B00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8A00E9-AD07-41CC-9310-B50867DA115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80339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247" y="4406901"/>
            <a:ext cx="10363200" cy="7078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77CDD-95FC-4B11-A78E-44DCAEDC59BD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CFA20A-4352-44F0-B05C-B00149EBFEA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80295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1" y="1981200"/>
            <a:ext cx="493541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27785" y="1981200"/>
            <a:ext cx="493541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4C274-71CF-476D-8FBA-51F16B7CF28E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42AC3D-5074-4731-B6E4-B64C1B9BE2E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75656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48197"/>
            <a:ext cx="10972800" cy="76944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693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693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86CCE-A75D-45B7-892C-E27482B8D1D7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D31111-2EF4-44CB-91A9-4A19741E1A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0928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2DAA9-687E-472D-AD03-B14AB99D9B35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9DE9B5-D855-48E8-ABB0-C924894BB78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06984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03A00-0C0B-44D2-9E03-F54EB7B8755A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F0ADF8-9A8F-4798-ABBE-3BC0FCDBED2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39145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034990"/>
            <a:ext cx="4011247" cy="40011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385" y="273051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7677A-23AB-4D1A-9FBB-496E62591F21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D66676-C923-422F-AD0D-324CFBBC94E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86916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554" y="4967228"/>
            <a:ext cx="7315200" cy="40011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4E7B8-8B48-4DB3-86B5-F453FBC062E8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11FE3A-2DFC-4233-9B61-2745BFF4C0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3244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2D0CE-5622-4FF5-8BD7-CC746F83EB3B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9BF992-413F-4C04-9D22-13D09E83870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859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B9E31-53C4-44F4-B680-94495B8DA6D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68987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48601" y="990600"/>
            <a:ext cx="153888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990600"/>
            <a:ext cx="7356231" cy="5105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3107B-5E2C-44FD-852B-8CBBB27F7967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712A6C-C10C-4EC8-9021-F8F1B809FD0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86621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9B8FA-3719-4582-ACE9-38950E147B00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8A00E9-AD07-41CC-9310-B50867DA115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53641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247" y="4406901"/>
            <a:ext cx="10363200" cy="7078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77CDD-95FC-4B11-A78E-44DCAEDC59BD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CFA20A-4352-44F0-B05C-B00149EBFEA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34287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1" y="1981200"/>
            <a:ext cx="493541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27785" y="1981200"/>
            <a:ext cx="493541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4C274-71CF-476D-8FBA-51F16B7CF28E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42AC3D-5074-4731-B6E4-B64C1B9BE2E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87804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48197"/>
            <a:ext cx="10972800" cy="76944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693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693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86CCE-A75D-45B7-892C-E27482B8D1D7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D31111-2EF4-44CB-91A9-4A19741E1A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91436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2DAA9-687E-472D-AD03-B14AB99D9B35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9DE9B5-D855-48E8-ABB0-C924894BB78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8664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03A00-0C0B-44D2-9E03-F54EB7B8755A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F0ADF8-9A8F-4798-ABBE-3BC0FCDBED2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33451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034990"/>
            <a:ext cx="4011247" cy="40011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385" y="273051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7677A-23AB-4D1A-9FBB-496E62591F21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D66676-C923-422F-AD0D-324CFBBC94E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2869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554" y="4967228"/>
            <a:ext cx="7315200" cy="40011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4E7B8-8B48-4DB3-86B5-F453FBC062E8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11FE3A-2DFC-4233-9B61-2745BFF4C0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55178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2D0CE-5622-4FF5-8BD7-CC746F83EB3B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9BF992-413F-4C04-9D22-13D09E83870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847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D3391-DC74-46F5-8441-D7B135ECACD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37673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48601" y="990600"/>
            <a:ext cx="153888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990600"/>
            <a:ext cx="7356231" cy="5105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3107B-5E2C-44FD-852B-8CBBB27F7967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712A6C-C10C-4EC8-9021-F8F1B809FD0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49922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9B8FA-3719-4582-ACE9-38950E147B00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8A00E9-AD07-41CC-9310-B50867DA115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89609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247" y="4406901"/>
            <a:ext cx="10363200" cy="7078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77CDD-95FC-4B11-A78E-44DCAEDC59BD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CFA20A-4352-44F0-B05C-B00149EBFEA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73606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1" y="1981200"/>
            <a:ext cx="493541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27785" y="1981200"/>
            <a:ext cx="493541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4C274-71CF-476D-8FBA-51F16B7CF28E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42AC3D-5074-4731-B6E4-B64C1B9BE2E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3864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48197"/>
            <a:ext cx="10972800" cy="76944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693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693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86CCE-A75D-45B7-892C-E27482B8D1D7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D31111-2EF4-44CB-91A9-4A19741E1A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99314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2DAA9-687E-472D-AD03-B14AB99D9B35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9DE9B5-D855-48E8-ABB0-C924894BB78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20777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03A00-0C0B-44D2-9E03-F54EB7B8755A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F0ADF8-9A8F-4798-ABBE-3BC0FCDBED2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60157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034990"/>
            <a:ext cx="4011247" cy="40011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385" y="273051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7677A-23AB-4D1A-9FBB-496E62591F21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D66676-C923-422F-AD0D-324CFBBC94E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00488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554" y="4967228"/>
            <a:ext cx="7315200" cy="40011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4E7B8-8B48-4DB3-86B5-F453FBC062E8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11FE3A-2DFC-4233-9B61-2745BFF4C0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25016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2D0CE-5622-4FF5-8BD7-CC746F83EB3B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9BF992-413F-4C04-9D22-13D09E83870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88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48FD5-A78F-4D76-BB3D-D4F82552BFD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585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39EF15-56A2-4AA1-B3B8-27A81794E09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99570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48601" y="990600"/>
            <a:ext cx="153888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990600"/>
            <a:ext cx="7356231" cy="5105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3107B-5E2C-44FD-852B-8CBBB27F7967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712A6C-C10C-4EC8-9021-F8F1B809FD0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400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F8002-646A-401C-BBDB-019BE72E51A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360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02975-6794-4A1C-A156-7ACA9468877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4440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C6287-0FE8-4ED1-859C-9050D988EB2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3798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48FD5-A78F-4D76-BB3D-D4F82552BFD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963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FA8CC-1E9D-4E82-BE22-863D777B5C1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668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B4240-6806-42B3-A63A-6F41040A1B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3808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FE1AF-012A-41BC-8E6B-1780B538521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5111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A5236-F8EC-4AFB-A7C7-8D614DB8163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1566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B9E31-53C4-44F4-B680-94495B8DA6D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502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FA8CC-1E9D-4E82-BE22-863D777B5C1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862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D3391-DC74-46F5-8441-D7B135ECACD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3804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39EF15-56A2-4AA1-B3B8-27A81794E09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7911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F8002-646A-401C-BBDB-019BE72E51A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0401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02975-6794-4A1C-A156-7ACA9468877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0686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C6287-0FE8-4ED1-859C-9050D988EB2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4450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48FD5-A78F-4D76-BB3D-D4F82552BFD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312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FA8CC-1E9D-4E82-BE22-863D777B5C1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687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B4240-6806-42B3-A63A-6F41040A1B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3383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FE1AF-012A-41BC-8E6B-1780B538521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4198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A5236-F8EC-4AFB-A7C7-8D614DB8163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871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B4240-6806-42B3-A63A-6F41040A1B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2827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B9E31-53C4-44F4-B680-94495B8DA6D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612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D3391-DC74-46F5-8441-D7B135ECACD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4224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39EF15-56A2-4AA1-B3B8-27A81794E09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2868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F8002-646A-401C-BBDB-019BE72E51A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5116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02975-6794-4A1C-A156-7ACA9468877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1099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mbo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92"/>
          <a:stretch>
            <a:fillRect/>
          </a:stretch>
        </p:blipFill>
        <p:spPr bwMode="ltGray">
          <a:xfrm>
            <a:off x="8389816" y="-1588"/>
            <a:ext cx="3810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06400" y="1821360"/>
            <a:ext cx="8331200" cy="7694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06400" y="3429000"/>
            <a:ext cx="8026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43878" y="6248400"/>
            <a:ext cx="216290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75715-68E7-42E2-9D50-0097AB680CA2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1586" y="6248400"/>
            <a:ext cx="399561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15200" y="6248400"/>
            <a:ext cx="1828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A2929-099B-45EF-BAA0-4EFF9B81527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9528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F0C7A-E495-4802-B65D-E4A834B12F28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F0C3B-E89E-4C7E-904F-1932BAF4739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4644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247" y="4406901"/>
            <a:ext cx="10363200" cy="7078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9D13B-AD73-44A0-9EEB-30044C6688FA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C092B-9BE5-4F4F-8DE1-D252036E830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9565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1" y="1981200"/>
            <a:ext cx="493541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27785" y="1981200"/>
            <a:ext cx="493541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232CF-59DE-458A-B514-2A051BE5E56D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EA220-194B-4200-A463-E85B2D1DC31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449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48197"/>
            <a:ext cx="10972800" cy="76944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693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693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C4B83-EFB0-41CD-B6D5-564184053C0C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EF483-C958-49B8-BAD2-CEAA1AF54E7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500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FE1AF-012A-41BC-8E6B-1780B538521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6727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3AD0F-8A33-4838-900B-B4EC9175C624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8A898-58E1-4CFD-A5C8-6D9086AFD5F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6728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DB487-7A69-4A5A-B047-66D495249E2B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F0843-644B-44D2-99B1-256D83C1D3B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5136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034990"/>
            <a:ext cx="4011247" cy="40011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385" y="273051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DAF48-3A61-48C3-896B-01296C3363D8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F743C-CE30-49BE-A952-AD40D1CDF29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2683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554" y="4967228"/>
            <a:ext cx="7315200" cy="40011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29E4D-291A-44AB-830D-848CF2DFE2E5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0AFE3-3DCA-435E-9552-14D96DE0ED7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4126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C715F-821A-4BF7-B9A8-6EDA18D25C51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B0E5-C2B1-4CE8-91DD-125A1E793BE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2814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48601" y="320676"/>
            <a:ext cx="1538883" cy="57753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20676"/>
            <a:ext cx="7356231" cy="57753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9ECF7-1DDD-49D3-8ECF-5A1D79002E50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F9E3F-435C-43CF-899F-CD65109EEEE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6936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mbo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92"/>
          <a:stretch>
            <a:fillRect/>
          </a:stretch>
        </p:blipFill>
        <p:spPr bwMode="ltGray">
          <a:xfrm>
            <a:off x="8389816" y="-1588"/>
            <a:ext cx="3810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06400" y="1821360"/>
            <a:ext cx="8331200" cy="7694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06400" y="3429000"/>
            <a:ext cx="8026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43878" y="6248400"/>
            <a:ext cx="216290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75715-68E7-42E2-9D50-0097AB680CA2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1586" y="6248400"/>
            <a:ext cx="399561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15200" y="6248400"/>
            <a:ext cx="1828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A2929-099B-45EF-BAA0-4EFF9B81527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4497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F0C7A-E495-4802-B65D-E4A834B12F28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F0C3B-E89E-4C7E-904F-1932BAF4739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6611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247" y="4406901"/>
            <a:ext cx="10363200" cy="7078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9D13B-AD73-44A0-9EEB-30044C6688FA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C092B-9BE5-4F4F-8DE1-D252036E830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910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1" y="1981200"/>
            <a:ext cx="493541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27785" y="1981200"/>
            <a:ext cx="493541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232CF-59DE-458A-B514-2A051BE5E56D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EA220-194B-4200-A463-E85B2D1DC31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286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A5236-F8EC-4AFB-A7C7-8D614DB8163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4147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48197"/>
            <a:ext cx="10972800" cy="76944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693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693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C4B83-EFB0-41CD-B6D5-564184053C0C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EF483-C958-49B8-BAD2-CEAA1AF54E7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533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3AD0F-8A33-4838-900B-B4EC9175C624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8A898-58E1-4CFD-A5C8-6D9086AFD5F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3917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DB487-7A69-4A5A-B047-66D495249E2B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F0843-644B-44D2-99B1-256D83C1D3B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6216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034990"/>
            <a:ext cx="4011247" cy="40011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385" y="273051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DAF48-3A61-48C3-896B-01296C3363D8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F743C-CE30-49BE-A952-AD40D1CDF29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382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554" y="4967228"/>
            <a:ext cx="7315200" cy="40011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29E4D-291A-44AB-830D-848CF2DFE2E5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0AFE3-3DCA-435E-9552-14D96DE0ED7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9366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C715F-821A-4BF7-B9A8-6EDA18D25C51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B0E5-C2B1-4CE8-91DD-125A1E793BE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2982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48601" y="320676"/>
            <a:ext cx="1538883" cy="57753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20676"/>
            <a:ext cx="7356231" cy="57753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9ECF7-1DDD-49D3-8ECF-5A1D79002E50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F9E3F-435C-43CF-899F-CD65109EEEE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74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mbo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92"/>
          <a:stretch>
            <a:fillRect/>
          </a:stretch>
        </p:blipFill>
        <p:spPr bwMode="ltGray">
          <a:xfrm>
            <a:off x="8389816" y="-1588"/>
            <a:ext cx="3810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06400" y="1821360"/>
            <a:ext cx="8331200" cy="7694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06400" y="3429000"/>
            <a:ext cx="8026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43878" y="6248400"/>
            <a:ext cx="216290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75715-68E7-42E2-9D50-0097AB680CA2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1586" y="6248400"/>
            <a:ext cx="399561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15200" y="6248400"/>
            <a:ext cx="1828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A2929-099B-45EF-BAA0-4EFF9B81527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38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F0C7A-E495-4802-B65D-E4A834B12F28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F0C3B-E89E-4C7E-904F-1932BAF4739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9980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247" y="4406901"/>
            <a:ext cx="10363200" cy="7078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9D13B-AD73-44A0-9EEB-30044C6688FA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C092B-9BE5-4F4F-8DE1-D252036E830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470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B9E31-53C4-44F4-B680-94495B8DA6D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8774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1" y="1981200"/>
            <a:ext cx="493541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27785" y="1981200"/>
            <a:ext cx="493541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232CF-59DE-458A-B514-2A051BE5E56D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EA220-194B-4200-A463-E85B2D1DC31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865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48197"/>
            <a:ext cx="10972800" cy="76944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693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693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C4B83-EFB0-41CD-B6D5-564184053C0C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EF483-C958-49B8-BAD2-CEAA1AF54E7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9836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3AD0F-8A33-4838-900B-B4EC9175C624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8A898-58E1-4CFD-A5C8-6D9086AFD5F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7525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DB487-7A69-4A5A-B047-66D495249E2B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F0843-644B-44D2-99B1-256D83C1D3B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5679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034990"/>
            <a:ext cx="4011247" cy="40011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385" y="273051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DAF48-3A61-48C3-896B-01296C3363D8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F743C-CE30-49BE-A952-AD40D1CDF29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8883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554" y="4967228"/>
            <a:ext cx="7315200" cy="40011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29E4D-291A-44AB-830D-848CF2DFE2E5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0AFE3-3DCA-435E-9552-14D96DE0ED7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9436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C715F-821A-4BF7-B9A8-6EDA18D25C51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B0E5-C2B1-4CE8-91DD-125A1E793BE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99722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48601" y="320676"/>
            <a:ext cx="1538883" cy="57753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20676"/>
            <a:ext cx="7356231" cy="57753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9ECF7-1DDD-49D3-8ECF-5A1D79002E50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F9E3F-435C-43CF-899F-CD65109EEEE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3551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mbo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92"/>
          <a:stretch>
            <a:fillRect/>
          </a:stretch>
        </p:blipFill>
        <p:spPr bwMode="ltGray">
          <a:xfrm>
            <a:off x="8389816" y="-1588"/>
            <a:ext cx="3810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06400" y="1821360"/>
            <a:ext cx="8331200" cy="7694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06400" y="3429000"/>
            <a:ext cx="8026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43878" y="6248400"/>
            <a:ext cx="216290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75715-68E7-42E2-9D50-0097AB680CA2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1586" y="6248400"/>
            <a:ext cx="399561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15200" y="6248400"/>
            <a:ext cx="1828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A2929-099B-45EF-BAA0-4EFF9B81527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4041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F0C7A-E495-4802-B65D-E4A834B12F28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F0C3B-E89E-4C7E-904F-1932BAF4739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66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D3391-DC74-46F5-8441-D7B135ECACD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3262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247" y="4406901"/>
            <a:ext cx="10363200" cy="7078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9D13B-AD73-44A0-9EEB-30044C6688FA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C092B-9BE5-4F4F-8DE1-D252036E830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271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1" y="1981200"/>
            <a:ext cx="493541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27785" y="1981200"/>
            <a:ext cx="493541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232CF-59DE-458A-B514-2A051BE5E56D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EA220-194B-4200-A463-E85B2D1DC31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6522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48197"/>
            <a:ext cx="10972800" cy="76944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693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693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C4B83-EFB0-41CD-B6D5-564184053C0C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EF483-C958-49B8-BAD2-CEAA1AF54E7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5611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3AD0F-8A33-4838-900B-B4EC9175C624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8A898-58E1-4CFD-A5C8-6D9086AFD5F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7844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DB487-7A69-4A5A-B047-66D495249E2B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F0843-644B-44D2-99B1-256D83C1D3B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5170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034990"/>
            <a:ext cx="4011247" cy="40011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385" y="273051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DAF48-3A61-48C3-896B-01296C3363D8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F743C-CE30-49BE-A952-AD40D1CDF29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43274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554" y="4967228"/>
            <a:ext cx="7315200" cy="40011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29E4D-291A-44AB-830D-848CF2DFE2E5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0AFE3-3DCA-435E-9552-14D96DE0ED7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4690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C715F-821A-4BF7-B9A8-6EDA18D25C51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B0E5-C2B1-4CE8-91DD-125A1E793BE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3071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48601" y="320676"/>
            <a:ext cx="1538883" cy="57753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20676"/>
            <a:ext cx="7356231" cy="57753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9ECF7-1DDD-49D3-8ECF-5A1D79002E50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F9E3F-435C-43CF-899F-CD65109EEEE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0974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9B8FA-3719-4582-ACE9-38950E147B00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8A00E9-AD07-41CC-9310-B50867DA115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86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39EF15-56A2-4AA1-B3B8-27A81794E09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24476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247" y="4406901"/>
            <a:ext cx="10363200" cy="7078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77CDD-95FC-4B11-A78E-44DCAEDC59BD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CFA20A-4352-44F0-B05C-B00149EBFEA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4680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1" y="1981200"/>
            <a:ext cx="493541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27785" y="1981200"/>
            <a:ext cx="493541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4C274-71CF-476D-8FBA-51F16B7CF28E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42AC3D-5074-4731-B6E4-B64C1B9BE2E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8152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48197"/>
            <a:ext cx="10972800" cy="76944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693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693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86CCE-A75D-45B7-892C-E27482B8D1D7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D31111-2EF4-44CB-91A9-4A19741E1A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67719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2DAA9-687E-472D-AD03-B14AB99D9B35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9DE9B5-D855-48E8-ABB0-C924894BB78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71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03A00-0C0B-44D2-9E03-F54EB7B8755A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F0ADF8-9A8F-4798-ABBE-3BC0FCDBED2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42096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034990"/>
            <a:ext cx="4011247" cy="40011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385" y="273051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7677A-23AB-4D1A-9FBB-496E62591F21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D66676-C923-422F-AD0D-324CFBBC94E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47249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554" y="4967228"/>
            <a:ext cx="7315200" cy="40011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4E7B8-8B48-4DB3-86B5-F453FBC062E8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11FE3A-2DFC-4233-9B61-2745BFF4C0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67653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2D0CE-5622-4FF5-8BD7-CC746F83EB3B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9BF992-413F-4C04-9D22-13D09E83870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18829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48601" y="990600"/>
            <a:ext cx="153888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990600"/>
            <a:ext cx="7356231" cy="5105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3107B-5E2C-44FD-852B-8CBBB27F7967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712A6C-C10C-4EC8-9021-F8F1B809FD0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9449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9B8FA-3719-4582-ACE9-38950E147B00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8A00E9-AD07-41CC-9310-B50867DA115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863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theme" Target="../theme/theme11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theme" Target="../theme/theme12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theme" Target="../theme/theme15.xml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theme" Target="../theme/theme16.xml"/><Relationship Id="rId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theme" Target="../theme/theme17.xml"/><Relationship Id="rId5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theme" Target="../theme/theme18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theme" Target="../theme/theme19.xml"/><Relationship Id="rId5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CBCBC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A3C794-2FDC-4D84-A20C-465292F527DE}" type="slidenum">
              <a:rPr 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9063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ambo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76"/>
          <a:stretch>
            <a:fillRect/>
          </a:stretch>
        </p:blipFill>
        <p:spPr bwMode="ltGray">
          <a:xfrm>
            <a:off x="9804401" y="0"/>
            <a:ext cx="2387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990600"/>
            <a:ext cx="995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981200"/>
            <a:ext cx="10058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E3999C-7E5C-4381-9953-0C194EBF33BA}" type="datetimeFigureOut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46400" y="6248400"/>
            <a:ext cx="467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1200" y="6248400"/>
            <a:ext cx="203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5ED51E-6966-4861-8643-BC3EC4943509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28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­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­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ambo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76"/>
          <a:stretch>
            <a:fillRect/>
          </a:stretch>
        </p:blipFill>
        <p:spPr bwMode="ltGray">
          <a:xfrm>
            <a:off x="9804401" y="0"/>
            <a:ext cx="2387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990600"/>
            <a:ext cx="995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981200"/>
            <a:ext cx="10058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E3999C-7E5C-4381-9953-0C194EBF33BA}" type="datetimeFigureOut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46400" y="6248400"/>
            <a:ext cx="467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1200" y="6248400"/>
            <a:ext cx="203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5ED51E-6966-4861-8643-BC3EC4943509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522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­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­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ambo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76"/>
          <a:stretch>
            <a:fillRect/>
          </a:stretch>
        </p:blipFill>
        <p:spPr bwMode="ltGray">
          <a:xfrm>
            <a:off x="9804401" y="0"/>
            <a:ext cx="2387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990600"/>
            <a:ext cx="995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981200"/>
            <a:ext cx="10058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E3999C-7E5C-4381-9953-0C194EBF33BA}" type="datetimeFigureOut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46400" y="6248400"/>
            <a:ext cx="467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1200" y="6248400"/>
            <a:ext cx="203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5ED51E-6966-4861-8643-BC3EC4943509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1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­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­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mbo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76"/>
          <a:stretch>
            <a:fillRect/>
          </a:stretch>
        </p:blipFill>
        <p:spPr bwMode="ltGray">
          <a:xfrm>
            <a:off x="9804401" y="0"/>
            <a:ext cx="2387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983160"/>
            <a:ext cx="9956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981200"/>
            <a:ext cx="10058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014516-F20C-4AA0-B528-E3845B9C9ED9}" type="datetimeFigureOut">
              <a:rPr lang="ru-RU" altLang="ru-RU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12.02.2016</a:t>
            </a:fld>
            <a:endParaRPr lang="ru-RU" alt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46400" y="6248400"/>
            <a:ext cx="467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1200" y="6248400"/>
            <a:ext cx="203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9E8FB7-8D1B-4500-9D96-DCB18AD6DAC0}" type="slidenum">
              <a:rPr lang="ru-RU" altLang="ru-RU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26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mbo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76"/>
          <a:stretch>
            <a:fillRect/>
          </a:stretch>
        </p:blipFill>
        <p:spPr bwMode="ltGray">
          <a:xfrm>
            <a:off x="9804401" y="0"/>
            <a:ext cx="2387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983160"/>
            <a:ext cx="9956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981200"/>
            <a:ext cx="10058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014516-F20C-4AA0-B528-E3845B9C9ED9}" type="datetimeFigureOut">
              <a:rPr lang="ru-RU" altLang="ru-RU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12.02.2016</a:t>
            </a:fld>
            <a:endParaRPr lang="ru-RU" alt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46400" y="6248400"/>
            <a:ext cx="467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1200" y="6248400"/>
            <a:ext cx="203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9E8FB7-8D1B-4500-9D96-DCB18AD6DAC0}" type="slidenum">
              <a:rPr lang="ru-RU" altLang="ru-RU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003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ambo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76"/>
          <a:stretch>
            <a:fillRect/>
          </a:stretch>
        </p:blipFill>
        <p:spPr bwMode="ltGray">
          <a:xfrm>
            <a:off x="9804401" y="0"/>
            <a:ext cx="2387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990600"/>
            <a:ext cx="995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981200"/>
            <a:ext cx="10058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E3999C-7E5C-4381-9953-0C194EBF33BA}" type="datetimeFigureOut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46400" y="6248400"/>
            <a:ext cx="467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1200" y="6248400"/>
            <a:ext cx="203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5ED51E-6966-4861-8643-BC3EC4943509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7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­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­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ambo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76"/>
          <a:stretch>
            <a:fillRect/>
          </a:stretch>
        </p:blipFill>
        <p:spPr bwMode="ltGray">
          <a:xfrm>
            <a:off x="9804401" y="0"/>
            <a:ext cx="2387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990600"/>
            <a:ext cx="995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981200"/>
            <a:ext cx="10058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E3999C-7E5C-4381-9953-0C194EBF33BA}" type="datetimeFigureOut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46400" y="6248400"/>
            <a:ext cx="467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1200" y="6248400"/>
            <a:ext cx="203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5ED51E-6966-4861-8643-BC3EC4943509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4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­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­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ambo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76"/>
          <a:stretch>
            <a:fillRect/>
          </a:stretch>
        </p:blipFill>
        <p:spPr bwMode="ltGray">
          <a:xfrm>
            <a:off x="9804401" y="0"/>
            <a:ext cx="2387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990600"/>
            <a:ext cx="995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981200"/>
            <a:ext cx="10058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E3999C-7E5C-4381-9953-0C194EBF33BA}" type="datetimeFigureOut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46400" y="6248400"/>
            <a:ext cx="467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1200" y="6248400"/>
            <a:ext cx="203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5ED51E-6966-4861-8643-BC3EC4943509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44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­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­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ambo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76"/>
          <a:stretch>
            <a:fillRect/>
          </a:stretch>
        </p:blipFill>
        <p:spPr bwMode="ltGray">
          <a:xfrm>
            <a:off x="9804401" y="0"/>
            <a:ext cx="2387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990600"/>
            <a:ext cx="995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981200"/>
            <a:ext cx="10058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E3999C-7E5C-4381-9953-0C194EBF33BA}" type="datetimeFigureOut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46400" y="6248400"/>
            <a:ext cx="467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1200" y="6248400"/>
            <a:ext cx="203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5ED51E-6966-4861-8643-BC3EC4943509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24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­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­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ambo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76"/>
          <a:stretch>
            <a:fillRect/>
          </a:stretch>
        </p:blipFill>
        <p:spPr bwMode="ltGray">
          <a:xfrm>
            <a:off x="9804401" y="0"/>
            <a:ext cx="2387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990600"/>
            <a:ext cx="995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981200"/>
            <a:ext cx="10058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E3999C-7E5C-4381-9953-0C194EBF33BA}" type="datetimeFigureOut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46400" y="6248400"/>
            <a:ext cx="467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1200" y="6248400"/>
            <a:ext cx="203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5ED51E-6966-4861-8643-BC3EC4943509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28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­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­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CBCBC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A3C794-2FDC-4D84-A20C-465292F527DE}" type="slidenum">
              <a:rPr 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8652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CBCBC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A3C794-2FDC-4D84-A20C-465292F527DE}" type="slidenum">
              <a:rPr 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4890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CBCBC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A3C794-2FDC-4D84-A20C-465292F527DE}" type="slidenum">
              <a:rPr 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6891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mbo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76"/>
          <a:stretch>
            <a:fillRect/>
          </a:stretch>
        </p:blipFill>
        <p:spPr bwMode="ltGray">
          <a:xfrm>
            <a:off x="9804401" y="0"/>
            <a:ext cx="2387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983160"/>
            <a:ext cx="9956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981200"/>
            <a:ext cx="10058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014516-F20C-4AA0-B528-E3845B9C9ED9}" type="datetimeFigureOut">
              <a:rPr lang="ru-RU" altLang="ru-RU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12.02.2016</a:t>
            </a:fld>
            <a:endParaRPr lang="ru-RU" alt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46400" y="6248400"/>
            <a:ext cx="467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1200" y="6248400"/>
            <a:ext cx="203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9E8FB7-8D1B-4500-9D96-DCB18AD6DAC0}" type="slidenum">
              <a:rPr lang="ru-RU" altLang="ru-RU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37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mbo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76"/>
          <a:stretch>
            <a:fillRect/>
          </a:stretch>
        </p:blipFill>
        <p:spPr bwMode="ltGray">
          <a:xfrm>
            <a:off x="9804401" y="0"/>
            <a:ext cx="2387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983160"/>
            <a:ext cx="9956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981200"/>
            <a:ext cx="10058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014516-F20C-4AA0-B528-E3845B9C9ED9}" type="datetimeFigureOut">
              <a:rPr lang="ru-RU" altLang="ru-RU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12.02.2016</a:t>
            </a:fld>
            <a:endParaRPr lang="ru-RU" alt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46400" y="6248400"/>
            <a:ext cx="467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1200" y="6248400"/>
            <a:ext cx="203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9E8FB7-8D1B-4500-9D96-DCB18AD6DAC0}" type="slidenum">
              <a:rPr lang="ru-RU" altLang="ru-RU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82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mbo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76"/>
          <a:stretch>
            <a:fillRect/>
          </a:stretch>
        </p:blipFill>
        <p:spPr bwMode="ltGray">
          <a:xfrm>
            <a:off x="9804401" y="0"/>
            <a:ext cx="2387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983160"/>
            <a:ext cx="9956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981200"/>
            <a:ext cx="10058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014516-F20C-4AA0-B528-E3845B9C9ED9}" type="datetimeFigureOut">
              <a:rPr lang="ru-RU" altLang="ru-RU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12.02.2016</a:t>
            </a:fld>
            <a:endParaRPr lang="ru-RU" alt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46400" y="6248400"/>
            <a:ext cx="467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1200" y="6248400"/>
            <a:ext cx="203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9E8FB7-8D1B-4500-9D96-DCB18AD6DAC0}" type="slidenum">
              <a:rPr lang="ru-RU" altLang="ru-RU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93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mbo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76"/>
          <a:stretch>
            <a:fillRect/>
          </a:stretch>
        </p:blipFill>
        <p:spPr bwMode="ltGray">
          <a:xfrm>
            <a:off x="9804401" y="0"/>
            <a:ext cx="2387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983160"/>
            <a:ext cx="9956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981200"/>
            <a:ext cx="10058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014516-F20C-4AA0-B528-E3845B9C9ED9}" type="datetimeFigureOut">
              <a:rPr lang="ru-RU" altLang="ru-RU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12.02.2016</a:t>
            </a:fld>
            <a:endParaRPr lang="ru-RU" alt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46400" y="6248400"/>
            <a:ext cx="467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1200" y="6248400"/>
            <a:ext cx="203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9E8FB7-8D1B-4500-9D96-DCB18AD6DAC0}" type="slidenum">
              <a:rPr lang="ru-RU" altLang="ru-RU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04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ambo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76"/>
          <a:stretch>
            <a:fillRect/>
          </a:stretch>
        </p:blipFill>
        <p:spPr bwMode="ltGray">
          <a:xfrm>
            <a:off x="9804401" y="0"/>
            <a:ext cx="2387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990600"/>
            <a:ext cx="995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981200"/>
            <a:ext cx="10058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E3999C-7E5C-4381-9953-0C194EBF33BA}" type="datetimeFigureOut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46400" y="6248400"/>
            <a:ext cx="467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1200" y="6248400"/>
            <a:ext cx="203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5ED51E-6966-4861-8643-BC3EC4943509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541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­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­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2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_____Microsoft_Excel_97-20031.xls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43"/>
          <p:cNvSpPr>
            <a:spLocks noChangeArrowheads="1"/>
          </p:cNvSpPr>
          <p:nvPr/>
        </p:nvSpPr>
        <p:spPr bwMode="auto">
          <a:xfrm>
            <a:off x="872454" y="1224794"/>
            <a:ext cx="9592345" cy="258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5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 особенности младшего подросткового возраста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8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Ширяева Т.А. педагог-психолог</a:t>
            </a:r>
            <a:br>
              <a:rPr lang="ru-RU" alt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гимназии № 107 Выборгского района</a:t>
            </a:r>
            <a:endParaRPr lang="ru-RU" alt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1143000" y="4797152"/>
            <a:ext cx="1784648" cy="156966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sx="150000" sy="150000" algn="tl" rotWithShape="0">
              <a:schemeClr val="tx2">
                <a:lumMod val="50000"/>
                <a:alpha val="84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 prstMaterial="softEdge">
            <a:bevelT w="508000" h="508000"/>
            <a:bevelB w="508000" h="508000"/>
          </a:sp3d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l-GR" sz="9600" b="1" cap="all" dirty="0">
                <a:ln w="0"/>
                <a:solidFill>
                  <a:srgbClr val="B98A00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Ψ</a:t>
            </a:r>
            <a:endParaRPr lang="ru-RU" sz="9600" b="1" cap="all" dirty="0">
              <a:ln w="0"/>
              <a:solidFill>
                <a:srgbClr val="B98A00">
                  <a:lumMod val="75000"/>
                </a:srgb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40807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14607" y="1427967"/>
            <a:ext cx="10333973" cy="5047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just"/>
            <a:r>
              <a:rPr lang="ru-RU" sz="4400" i="1" dirty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Сангвиник</a:t>
            </a:r>
            <a:r>
              <a:rPr lang="ru-RU" sz="440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/>
            </a:r>
            <a:br>
              <a:rPr lang="ru-RU" sz="440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</a:br>
            <a:r>
              <a:rPr lang="ru-RU" sz="2400" dirty="0">
                <a:ln>
                  <a:noFill/>
                </a:ln>
                <a:solidFill>
                  <a:srgbClr val="800000"/>
                </a:solidFill>
                <a:effectLst/>
              </a:rPr>
              <a:t/>
            </a:r>
            <a:br>
              <a:rPr lang="ru-RU" sz="2400" dirty="0">
                <a:ln>
                  <a:noFill/>
                </a:ln>
                <a:solidFill>
                  <a:srgbClr val="800000"/>
                </a:solidFill>
                <a:effectLst/>
              </a:rPr>
            </a:br>
            <a:r>
              <a:rPr lang="ru-RU" sz="360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Ребёнок - сангвиник</a:t>
            </a:r>
            <a:r>
              <a:rPr lang="ru-RU" sz="3600" b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ru-RU" sz="360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жизнерадостен, ловок и общителен. Он внимательно слушает и живо откликается на все, что привлекает его внимание. При этом у ребёнка очень живая мимика, по его лицу можно прочитать, что он сейчас чувствует. Ребёнка может сильно рассмешить или сильно огорчить какой-нибудь пустяк. Он слишком шустрый и быстро находит для себя интересное занятие</a:t>
            </a:r>
            <a:r>
              <a:rPr lang="ru-RU" sz="360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.</a:t>
            </a:r>
            <a:br>
              <a:rPr lang="ru-RU" sz="360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360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ru-RU" sz="360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360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ru-RU" sz="360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360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360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endParaRPr lang="ru-RU" sz="360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95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Объект 2"/>
          <p:cNvSpPr>
            <a:spLocks noGrp="1"/>
          </p:cNvSpPr>
          <p:nvPr>
            <p:ph idx="1"/>
          </p:nvPr>
        </p:nvSpPr>
        <p:spPr>
          <a:xfrm>
            <a:off x="901874" y="764088"/>
            <a:ext cx="10534389" cy="5536504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40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Холерик</a:t>
            </a:r>
          </a:p>
          <a:p>
            <a:pPr marL="0" indent="0" algn="ctr" eaLnBrk="1" hangingPunct="1">
              <a:buNone/>
            </a:pPr>
            <a:endParaRPr lang="ru-RU" b="1" i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 eaLnBrk="1" hangingPunct="1">
              <a:buNone/>
            </a:pPr>
            <a:r>
              <a:rPr lang="ru-RU" b="1" dirty="0">
                <a:solidFill>
                  <a:srgbClr val="800000"/>
                </a:solidFill>
              </a:rPr>
              <a:t>Ребёнок - холерик</a:t>
            </a:r>
            <a:r>
              <a:rPr lang="ru-RU" dirty="0">
                <a:solidFill>
                  <a:srgbClr val="800000"/>
                </a:solidFill>
              </a:rPr>
              <a:t>,</a:t>
            </a:r>
            <a:r>
              <a:rPr lang="ru-RU" dirty="0">
                <a:solidFill>
                  <a:schemeClr val="bg1"/>
                </a:solidFill>
              </a:rPr>
              <a:t> как и сангвиник, отличается малой чувствительностью. Но у холерика реактивность преобладает над активностью, он заражается своими желаниями, поэтому </a:t>
            </a:r>
            <a:r>
              <a:rPr lang="ru-RU" b="1" dirty="0">
                <a:solidFill>
                  <a:schemeClr val="bg1"/>
                </a:solidFill>
              </a:rPr>
              <a:t>он </a:t>
            </a:r>
            <a:r>
              <a:rPr lang="ru-RU" b="1" dirty="0" err="1">
                <a:solidFill>
                  <a:schemeClr val="bg1"/>
                </a:solidFill>
              </a:rPr>
              <a:t>необуздан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несдержан</a:t>
            </a:r>
            <a:r>
              <a:rPr lang="ru-RU" b="1" dirty="0">
                <a:solidFill>
                  <a:schemeClr val="bg1"/>
                </a:solidFill>
              </a:rPr>
              <a:t>, нетерпелив, вспыльчив.</a:t>
            </a:r>
            <a:r>
              <a:rPr lang="ru-RU" dirty="0">
                <a:solidFill>
                  <a:schemeClr val="bg1"/>
                </a:solidFill>
              </a:rPr>
              <a:t> Он менее пластичен и более инертен, чем сангвиник. Отсюда - большая устойчивость стремлений и интересов. Он любит риск, отчаянные истории и приключения. </a:t>
            </a:r>
            <a:r>
              <a:rPr lang="ru-RU" b="1" dirty="0">
                <a:solidFill>
                  <a:schemeClr val="bg1"/>
                </a:solidFill>
              </a:rPr>
              <a:t>Это задорные, боевые, активные ребята.</a:t>
            </a:r>
            <a:r>
              <a:rPr lang="ru-RU" dirty="0">
                <a:solidFill>
                  <a:schemeClr val="bg1"/>
                </a:solidFill>
              </a:rPr>
              <a:t> Они часто становятся заводилами в среде сверстников, вовлекая их в различные романтические предприятия.</a:t>
            </a:r>
          </a:p>
          <a:p>
            <a:pPr marL="0" indent="0" eaLnBrk="1" hangingPunct="1">
              <a:buNone/>
            </a:pP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60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Объект 2"/>
          <p:cNvSpPr>
            <a:spLocks noGrp="1"/>
          </p:cNvSpPr>
          <p:nvPr>
            <p:ph idx="1"/>
          </p:nvPr>
        </p:nvSpPr>
        <p:spPr>
          <a:xfrm>
            <a:off x="939452" y="576197"/>
            <a:ext cx="10158608" cy="5937337"/>
          </a:xfrm>
        </p:spPr>
        <p:txBody>
          <a:bodyPr/>
          <a:lstStyle/>
          <a:p>
            <a:pPr marL="0" indent="0" algn="ctr" eaLnBrk="1" hangingPunct="1">
              <a:spcBef>
                <a:spcPts val="1200"/>
              </a:spcBef>
              <a:spcAft>
                <a:spcPts val="300"/>
              </a:spcAft>
              <a:buNone/>
            </a:pPr>
            <a:r>
              <a:rPr lang="ru-RU" sz="40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Флегматик</a:t>
            </a:r>
          </a:p>
          <a:p>
            <a:pPr marL="0" indent="0" algn="just" eaLnBrk="1" hangingPunct="1">
              <a:buNone/>
            </a:pPr>
            <a:endParaRPr lang="ru-RU" b="1" dirty="0" smtClean="0">
              <a:solidFill>
                <a:srgbClr val="800000"/>
              </a:solidFill>
              <a:cs typeface="Times New Roman" panose="02020603050405020304" pitchFamily="18" charset="0"/>
            </a:endParaRPr>
          </a:p>
          <a:p>
            <a:pPr marL="0" indent="0" algn="just" eaLnBrk="1" hangingPunct="1">
              <a:buNone/>
            </a:pPr>
            <a:r>
              <a:rPr lang="ru-RU" b="1" dirty="0" smtClean="0">
                <a:solidFill>
                  <a:srgbClr val="800000"/>
                </a:solidFill>
                <a:cs typeface="Times New Roman" panose="02020603050405020304" pitchFamily="18" charset="0"/>
              </a:rPr>
              <a:t>Ребенок-флегматик</a:t>
            </a:r>
            <a:r>
              <a:rPr lang="ru-RU" dirty="0" smtClean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800000"/>
                </a:solidFill>
                <a:cs typeface="Times New Roman" panose="02020603050405020304" pitchFamily="18" charset="0"/>
              </a:rPr>
              <a:t>-</a:t>
            </a:r>
            <a:r>
              <a:rPr 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 уравновешен. Реакции на события </a:t>
            </a:r>
            <a:r>
              <a:rPr lang="ru-RU" b="1" dirty="0">
                <a:solidFill>
                  <a:schemeClr val="bg1"/>
                </a:solidFill>
                <a:cs typeface="Times New Roman" panose="02020603050405020304" pitchFamily="18" charset="0"/>
              </a:rPr>
              <a:t>медленные, спокойные.</a:t>
            </a:r>
            <a:r>
              <a:rPr 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 Его трудно рассмешить или опечалить. Когда вокруг громко смеются, он может оставаться невозмутимым. Даже во время ссор и неприятностей ребенок остается спокойным. Отличается большой и ровной силой, длительностью ее воздействия. Инертен, трудности и невзгоды умеет перетерпеть. Упорен, терпелив. Трудно сходится с людьми, </a:t>
            </a:r>
            <a:r>
              <a:rPr lang="ru-RU" b="1" dirty="0">
                <a:solidFill>
                  <a:schemeClr val="bg1"/>
                </a:solidFill>
                <a:cs typeface="Times New Roman" panose="02020603050405020304" pitchFamily="18" charset="0"/>
              </a:rPr>
              <a:t>в общении избирателен.</a:t>
            </a:r>
            <a:r>
              <a:rPr 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  Он ненаходчив, </a:t>
            </a:r>
            <a:r>
              <a:rPr lang="ru-RU" b="1" dirty="0">
                <a:solidFill>
                  <a:schemeClr val="bg1"/>
                </a:solidFill>
                <a:cs typeface="Times New Roman" panose="02020603050405020304" pitchFamily="18" charset="0"/>
              </a:rPr>
              <a:t>с трудом переключает внимание и долго привыкает к новой обстановке.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50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6615" y="388306"/>
            <a:ext cx="10446706" cy="6025019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None/>
            </a:pPr>
            <a:r>
              <a:rPr lang="ru-RU" sz="40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Меланхолик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ru-RU" b="1" dirty="0">
                <a:solidFill>
                  <a:srgbClr val="800000"/>
                </a:solidFill>
                <a:cs typeface="Times New Roman" panose="02020603050405020304" pitchFamily="18" charset="0"/>
              </a:rPr>
              <a:t>Ребенок-меланхолик</a:t>
            </a:r>
            <a:r>
              <a:rPr 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 неуравновешен, глубоко переживает любое событие при вялом и слабом внешнем реагировании. Реакция замедленная. </a:t>
            </a:r>
            <a:r>
              <a:rPr lang="ru-RU" b="1" dirty="0">
                <a:solidFill>
                  <a:schemeClr val="bg1"/>
                </a:solidFill>
                <a:cs typeface="Times New Roman" panose="02020603050405020304" pitchFamily="18" charset="0"/>
              </a:rPr>
              <a:t>Чувствителен, раним, боится трудностей, отличается повышенной тревожностью.</a:t>
            </a:r>
            <a:r>
              <a:rPr 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 Избегает непредвиденных ситуаций. 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Предпочитает выполнять действия, не требующие психического напряжения. Для него характерны </a:t>
            </a:r>
            <a:r>
              <a:rPr lang="ru-RU" b="1" dirty="0">
                <a:solidFill>
                  <a:schemeClr val="bg1"/>
                </a:solidFill>
                <a:cs typeface="Times New Roman" panose="02020603050405020304" pitchFamily="18" charset="0"/>
              </a:rPr>
              <a:t>низкая активность и сдержанность, неяркое проявление чувств и тихая речь</a:t>
            </a:r>
            <a:r>
              <a:rPr 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r>
              <a:rPr lang="ru-RU" b="1" dirty="0">
                <a:solidFill>
                  <a:schemeClr val="bg1"/>
                </a:solidFill>
                <a:cs typeface="Times New Roman" panose="02020603050405020304" pitchFamily="18" charset="0"/>
              </a:rPr>
              <a:t>Ребенку свойственны эмоциональная ранимость, замкнутость и отчужденность, тревожность и неуверенность в себе.</a:t>
            </a:r>
            <a:r>
              <a:rPr 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 Зачастую  слишком рассудителен, а медлительность и грусть придают ему свойства "маленького взрослого"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40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64" y="0"/>
            <a:ext cx="4575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65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3" name="Picture 5" descr="03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4" y="188914"/>
            <a:ext cx="4846637" cy="645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36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76613" y="400834"/>
            <a:ext cx="9640561" cy="147807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младших школьников, сохраняемые при переходе в 5-ый класс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603332" y="2430049"/>
            <a:ext cx="8607467" cy="314403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Доверчивое отношение к взрослым;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Авторитет родителей и учителей;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Ожидание помощи и поддержки от всех участников педагогического процесса.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3" y="4779682"/>
            <a:ext cx="2066723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1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63671" y="560527"/>
            <a:ext cx="9697928" cy="707886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переходного возраста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563671" y="1268413"/>
            <a:ext cx="9647129" cy="48625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Новые, более широкие интересы, личные увлечения, появление чувства взрослости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Ведущее личностное новообразование – становление нового уровня самосознания «</a:t>
            </a:r>
            <a:r>
              <a:rPr lang="ru-RU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Я_концепции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тремление занять более самостоятельную, более "взрослую" позицию в жизни, личностную автономность, независимость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постоянной поддержке и принятии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7757" y="4937475"/>
            <a:ext cx="1981372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13566" y="363256"/>
            <a:ext cx="9748033" cy="1164919"/>
          </a:xfrm>
        </p:spPr>
        <p:txBody>
          <a:bodyPr/>
          <a:lstStyle/>
          <a:p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Возрастной кризис: </a:t>
            </a:r>
            <a:b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полового созревания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43949" y="1730679"/>
            <a:ext cx="10072833" cy="442683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познавательной деятельности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Замедляется темп деятельности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выполнение работы требуется больше времени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ведут себя вызывающе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отвлекаются, неадекватно реагируют на замечания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Бывают раздражительны, капризны, настроение часто меняется</a:t>
            </a:r>
          </a:p>
        </p:txBody>
      </p:sp>
    </p:spTree>
    <p:extLst>
      <p:ext uri="{BB962C8B-B14F-4D97-AF65-F5344CB8AC3E}">
        <p14:creationId xmlns:p14="http://schemas.microsoft.com/office/powerpoint/2010/main" val="411378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71625" y="404813"/>
            <a:ext cx="8915400" cy="85725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Структурная модель адаптации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38618" y="1703540"/>
            <a:ext cx="8986383" cy="5154461"/>
          </a:xfrm>
        </p:spPr>
        <p:txBody>
          <a:bodyPr>
            <a:normAutofit/>
          </a:bodyPr>
          <a:lstStyle/>
          <a:p>
            <a:pPr indent="80963" algn="just" eaLnBrk="1" hangingPunct="1">
              <a:buNone/>
            </a:pPr>
            <a:r>
              <a:rPr lang="ru-RU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Первый</a:t>
            </a:r>
            <a:r>
              <a:rPr lang="ru-RU" b="1" i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компонент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- </a:t>
            </a:r>
            <a:r>
              <a:rPr lang="ru-RU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биопластический</a:t>
            </a:r>
            <a: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-</a:t>
            </a:r>
            <a:r>
              <a:rPr lang="ru-RU" b="1" dirty="0" smtClean="0">
                <a:latin typeface="Times New Roman" panose="02020603050405020304" pitchFamily="18" charset="0"/>
              </a:rPr>
              <a:t>оценка энергетических ресурсов личности</a:t>
            </a:r>
            <a:endParaRPr lang="en-US" b="1" dirty="0" smtClean="0">
              <a:latin typeface="Times New Roman" panose="02020603050405020304" pitchFamily="18" charset="0"/>
            </a:endParaRPr>
          </a:p>
          <a:p>
            <a:pPr indent="80963" algn="just" eaLnBrk="1" hangingPunct="1">
              <a:buNone/>
            </a:pPr>
            <a:r>
              <a:rPr lang="ru-RU" b="1" dirty="0" smtClean="0">
                <a:latin typeface="Times New Roman" panose="02020603050405020304" pitchFamily="18" charset="0"/>
              </a:rPr>
              <a:t>Определение свойств нервной системы: уровень силы–слабости процесса возбуждения; уровень силы тормозного процесса; уровень  инертности–подвижности  психических процессов. </a:t>
            </a:r>
          </a:p>
        </p:txBody>
      </p:sp>
      <p:pic>
        <p:nvPicPr>
          <p:cNvPr id="839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1" y="4868864"/>
            <a:ext cx="2860675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50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771260"/>
            <a:ext cx="9956799" cy="769441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Психолого-педагогический статус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5382935" cy="4227535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 параметры школьного статуса ребенка </a:t>
            </a:r>
          </a:p>
          <a:p>
            <a:pPr marL="0" indent="0" algn="ctr">
              <a:buNone/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9-11 лет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 сфера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 сфера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мотивационно-личностной сферы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системы отношений школьника к миру и самому себе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12904" y="1981200"/>
            <a:ext cx="4548696" cy="4227535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Психолого-педагогические требования к содержанию и уровню развития данных характеристик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02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36675" y="188913"/>
            <a:ext cx="8915400" cy="85725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Структурная модель адаптации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38411" y="1447800"/>
            <a:ext cx="9391389" cy="2667000"/>
          </a:xfrm>
        </p:spPr>
        <p:txBody>
          <a:bodyPr>
            <a:normAutofit/>
          </a:bodyPr>
          <a:lstStyle/>
          <a:p>
            <a:pPr indent="-7938" eaLnBrk="1" hangingPunct="1">
              <a:buNone/>
            </a:pPr>
            <a:r>
              <a:rPr lang="ru-RU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Второй компонент 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- </a:t>
            </a:r>
            <a: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биографический 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- </a:t>
            </a:r>
            <a:r>
              <a:rPr lang="ru-RU" b="1" dirty="0" smtClean="0">
                <a:latin typeface="Times New Roman" panose="02020603050405020304" pitchFamily="18" charset="0"/>
              </a:rPr>
              <a:t>индивидуальная история жизни человека: детско-родительские отношения, семейная атмосфера и анализ стиля воспитания.</a:t>
            </a:r>
          </a:p>
          <a:p>
            <a:pPr indent="-7938" eaLnBrk="1" hangingPunct="1"/>
            <a:endParaRPr lang="ru-RU" b="1" dirty="0" smtClean="0">
              <a:latin typeface="Times New Roman" panose="02020603050405020304" pitchFamily="18" charset="0"/>
            </a:endParaRPr>
          </a:p>
          <a:p>
            <a:pPr indent="-7938" eaLnBrk="1" hangingPunct="1"/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84996" name="Picture 4" descr="семья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038600"/>
            <a:ext cx="3862388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29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36675" y="188913"/>
            <a:ext cx="8915400" cy="85725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Структурная модель адаптации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5885" y="1447800"/>
            <a:ext cx="9175315" cy="3810000"/>
          </a:xfrm>
        </p:spPr>
        <p:txBody>
          <a:bodyPr>
            <a:normAutofit fontScale="92500" lnSpcReduction="20000"/>
          </a:bodyPr>
          <a:lstStyle/>
          <a:p>
            <a:pPr indent="-7938" eaLnBrk="1" hangingPunct="1">
              <a:buNone/>
            </a:pPr>
            <a:r>
              <a:rPr lang="ru-RU" sz="35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Третий</a:t>
            </a:r>
            <a:r>
              <a:rPr lang="ru-RU" sz="3500" b="1" i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35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компонент</a:t>
            </a:r>
            <a:r>
              <a:rPr lang="ru-RU" sz="35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- психический</a:t>
            </a:r>
          </a:p>
          <a:p>
            <a:pPr indent="-7938" eaLnBrk="1" hangingPunct="1">
              <a:buNone/>
            </a:pPr>
            <a:endParaRPr lang="en-US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marL="792162" indent="-457200" eaLnBrk="1" hangingPunct="1">
              <a:buFont typeface="Wingdings" panose="05000000000000000000" pitchFamily="2" charset="2"/>
              <a:buChar char="Ø"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</a:t>
            </a:r>
            <a:r>
              <a:rPr lang="ru-RU" sz="3500" b="1" dirty="0" smtClean="0">
                <a:latin typeface="Times New Roman" panose="02020603050405020304" pitchFamily="18" charset="0"/>
              </a:rPr>
              <a:t>Школьная мотивация (Методики оценки школьной мотивации)</a:t>
            </a:r>
          </a:p>
          <a:p>
            <a:pPr marL="792162" indent="-457200" eaLnBrk="1" hangingPunct="1">
              <a:buFont typeface="Wingdings" panose="05000000000000000000" pitchFamily="2" charset="2"/>
              <a:buChar char="Ø"/>
            </a:pPr>
            <a:r>
              <a:rPr lang="ru-RU" sz="3500" b="1" dirty="0" smtClean="0">
                <a:latin typeface="Times New Roman" panose="02020603050405020304" pitchFamily="18" charset="0"/>
              </a:rPr>
              <a:t>  Эмоциональная сфера (тест </a:t>
            </a:r>
            <a:r>
              <a:rPr lang="ru-RU" sz="3500" b="1" dirty="0" err="1" smtClean="0">
                <a:latin typeface="Times New Roman" panose="02020603050405020304" pitchFamily="18" charset="0"/>
              </a:rPr>
              <a:t>Люшера</a:t>
            </a:r>
            <a:r>
              <a:rPr lang="ru-RU" sz="3500" b="1" dirty="0" smtClean="0">
                <a:latin typeface="Times New Roman" panose="02020603050405020304" pitchFamily="18" charset="0"/>
              </a:rPr>
              <a:t>, Опросник детской тревожности)</a:t>
            </a:r>
          </a:p>
          <a:p>
            <a:pPr marL="792162" indent="-457200" eaLnBrk="1" hangingPunct="1">
              <a:buFont typeface="Wingdings" panose="05000000000000000000" pitchFamily="2" charset="2"/>
              <a:buChar char="Ø"/>
            </a:pPr>
            <a:r>
              <a:rPr lang="ru-RU" sz="3500" b="1" dirty="0" smtClean="0">
                <a:latin typeface="Times New Roman" panose="02020603050405020304" pitchFamily="18" charset="0"/>
              </a:rPr>
              <a:t> Личностная креативность  </a:t>
            </a:r>
          </a:p>
          <a:p>
            <a:pPr marL="334962" indent="0" eaLnBrk="1" hangingPunct="1">
              <a:buNone/>
            </a:pPr>
            <a:r>
              <a:rPr lang="ru-RU" sz="3500" b="1" dirty="0" smtClean="0">
                <a:latin typeface="Times New Roman" panose="02020603050405020304" pitchFamily="18" charset="0"/>
              </a:rPr>
              <a:t>     (Опросник креативности Джонсона)</a:t>
            </a:r>
          </a:p>
          <a:p>
            <a:pPr indent="-7938" eaLnBrk="1" hangingPunct="1"/>
            <a:endParaRPr lang="ru-RU" sz="35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indent="-7938" eaLnBrk="1" hangingPunct="1"/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86020" name="Picture 4" descr="44675100_1239895752_122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50" y="4365626"/>
            <a:ext cx="21844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96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8915400" cy="85725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Структурная модель адаптации</a:t>
            </a:r>
          </a:p>
        </p:txBody>
      </p:sp>
      <p:sp>
        <p:nvSpPr>
          <p:cNvPr id="52227" name="Содержимое 2"/>
          <p:cNvSpPr>
            <a:spLocks noGrp="1"/>
          </p:cNvSpPr>
          <p:nvPr>
            <p:ph idx="4294967295"/>
          </p:nvPr>
        </p:nvSpPr>
        <p:spPr>
          <a:xfrm>
            <a:off x="0" y="1295400"/>
            <a:ext cx="9050338" cy="5029200"/>
          </a:xfrm>
        </p:spPr>
        <p:txBody>
          <a:bodyPr/>
          <a:lstStyle/>
          <a:p>
            <a:pPr indent="80963" eaLnBrk="1" hangingPunct="1">
              <a:buNone/>
            </a:pPr>
            <a:r>
              <a:rPr lang="ru-RU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Четвертый</a:t>
            </a:r>
            <a:r>
              <a:rPr lang="ru-RU" b="1" i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компонент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–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indent="80963" eaLnBrk="1" hangingPunct="1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личностно-регулятивный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- </a:t>
            </a:r>
          </a:p>
          <a:p>
            <a:pPr indent="80963" eaLnBrk="1" hangingPunct="1">
              <a:buNone/>
            </a:pPr>
            <a:r>
              <a:rPr lang="ru-RU" b="1" dirty="0" smtClean="0">
                <a:latin typeface="Times New Roman" panose="02020603050405020304" pitchFamily="18" charset="0"/>
              </a:rPr>
              <a:t>возможность управлять своим поведением в соответствии с социальными требованиями, достигать необходимого уровня успешности в учебной деятельности, развиваться, совершенствоваться</a:t>
            </a:r>
          </a:p>
        </p:txBody>
      </p:sp>
      <p:pic>
        <p:nvPicPr>
          <p:cNvPr id="87044" name="Picture 4" descr="rukovodit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926" y="4251325"/>
            <a:ext cx="23780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69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14608" y="212942"/>
            <a:ext cx="8918532" cy="1282484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Источниками повышения учебной мотивации могут быть: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538619" y="1676400"/>
            <a:ext cx="9672181" cy="4800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информации– как устроен мир, как устроен человек, тайны, загадки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способу действия – дойти до способа решения задачи самому, получить удовольствие исследователя, первооткрывателя, творца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людям, организующим процесс обучения – возможность общения в ходе учебного процесса для многих школьников </a:t>
            </a:r>
          </a:p>
        </p:txBody>
      </p:sp>
    </p:spTree>
    <p:extLst>
      <p:ext uri="{BB962C8B-B14F-4D97-AF65-F5344CB8AC3E}">
        <p14:creationId xmlns:p14="http://schemas.microsoft.com/office/powerpoint/2010/main" val="348645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63879" y="801666"/>
            <a:ext cx="9807879" cy="5675334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b="1" dirty="0" smtClean="0">
                <a:latin typeface="Times New Roman" panose="02020603050405020304" pitchFamily="18" charset="0"/>
              </a:rPr>
              <a:t>потребность в самовыражении и </a:t>
            </a:r>
            <a:r>
              <a:rPr lang="ru-RU" altLang="ru-RU" b="1" dirty="0" err="1" smtClean="0">
                <a:latin typeface="Times New Roman" panose="02020603050405020304" pitchFamily="18" charset="0"/>
              </a:rPr>
              <a:t>самопрезентации</a:t>
            </a:r>
            <a:r>
              <a:rPr lang="ru-RU" altLang="ru-RU" b="1" dirty="0" smtClean="0">
                <a:latin typeface="Times New Roman" panose="02020603050405020304" pitchFamily="18" charset="0"/>
              </a:rPr>
              <a:t> – презентация себя, своих возможностей и талантов стимулирует мотивацию к учебе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b="1" dirty="0" smtClean="0">
                <a:latin typeface="Times New Roman" panose="02020603050405020304" pitchFamily="18" charset="0"/>
              </a:rPr>
              <a:t>потребность в самопознании и самовоспитании –это разнообразные ситуации  преодоления в учебном процессе.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b="1" dirty="0" smtClean="0">
                <a:latin typeface="Times New Roman" panose="02020603050405020304" pitchFamily="18" charset="0"/>
              </a:rPr>
              <a:t>актуализация творческой позиции – ситуации, предполагающие проявление нестандартности, </a:t>
            </a:r>
            <a:r>
              <a:rPr lang="ru-RU" altLang="ru-RU" b="1" dirty="0" err="1" smtClean="0">
                <a:latin typeface="Times New Roman" panose="02020603050405020304" pitchFamily="18" charset="0"/>
              </a:rPr>
              <a:t>творческости</a:t>
            </a:r>
            <a:endParaRPr lang="ru-RU" altLang="ru-RU" b="1" dirty="0" smtClean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b="1" dirty="0" smtClean="0">
                <a:latin typeface="Times New Roman" panose="02020603050405020304" pitchFamily="18" charset="0"/>
              </a:rPr>
              <a:t>потребность в социальном признании – естественная потребность для детей 8-12 лет, чтобы любили, уважали значимые взрослые. </a:t>
            </a:r>
          </a:p>
        </p:txBody>
      </p:sp>
    </p:spTree>
    <p:extLst>
      <p:ext uri="{BB962C8B-B14F-4D97-AF65-F5344CB8AC3E}">
        <p14:creationId xmlns:p14="http://schemas.microsoft.com/office/powerpoint/2010/main" val="18089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3463" y="41898"/>
            <a:ext cx="9798136" cy="13234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поведении и психики ребенка в период адаптации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63463" y="1600200"/>
            <a:ext cx="10204537" cy="4487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Возрастает тревожность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Снижается работоспособность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Повышается робость или напротив «развязность», импульсивность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Проявления неорганизованности и забывчивости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 часто носят психосоматический характер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чувства страха и неуверенности в ситуации несоответствия прежним достижениям или ожиданиям 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344981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/>
          </p:nvPr>
        </p:nvGraphicFramePr>
        <p:xfrm>
          <a:off x="1415481" y="228600"/>
          <a:ext cx="9080649" cy="6162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747" name="TextBox 13"/>
          <p:cNvSpPr txBox="1">
            <a:spLocks noChangeArrowheads="1"/>
          </p:cNvSpPr>
          <p:nvPr/>
        </p:nvSpPr>
        <p:spPr bwMode="auto">
          <a:xfrm>
            <a:off x="1738314" y="228601"/>
            <a:ext cx="900588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600" b="1" dirty="0">
                <a:solidFill>
                  <a:srgbClr val="000000"/>
                </a:solidFill>
                <a:latin typeface="Times New Roman" pitchFamily="18" charset="0"/>
              </a:rPr>
              <a:t>Структура психологических причин школьной </a:t>
            </a:r>
            <a:r>
              <a:rPr lang="ru-RU" altLang="ru-RU" sz="3600" b="1" dirty="0" err="1">
                <a:solidFill>
                  <a:srgbClr val="000000"/>
                </a:solidFill>
                <a:latin typeface="Times New Roman" pitchFamily="18" charset="0"/>
              </a:rPr>
              <a:t>неуспешности</a:t>
            </a:r>
            <a:endParaRPr lang="ru-RU" altLang="ru-RU" sz="36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6456041" y="3015048"/>
            <a:ext cx="655315" cy="2276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6398864" y="3242692"/>
            <a:ext cx="1281312" cy="15544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450937" y="4941168"/>
            <a:ext cx="1287377" cy="156966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sx="150000" sy="150000" algn="tl" rotWithShape="0">
              <a:schemeClr val="tx2">
                <a:lumMod val="50000"/>
                <a:alpha val="84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 prstMaterial="softEdge">
            <a:bevelT w="508000" h="508000"/>
            <a:bevelB w="508000" h="508000"/>
          </a:sp3d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l-GR" sz="9600" b="1" cap="all" dirty="0">
                <a:ln w="0"/>
                <a:solidFill>
                  <a:srgbClr val="B98A00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Ψ</a:t>
            </a:r>
            <a:endParaRPr lang="ru-RU" sz="9600" b="1" cap="all" dirty="0">
              <a:ln w="0"/>
              <a:solidFill>
                <a:srgbClr val="B98A00">
                  <a:lumMod val="75000"/>
                </a:srgb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18635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76600" y="509657"/>
            <a:ext cx="6184900" cy="707886"/>
          </a:xfrm>
        </p:spPr>
        <p:txBody>
          <a:bodyPr anchor="ctr"/>
          <a:lstStyle/>
          <a:p>
            <a:pPr eaLnBrk="1" hangingPunct="1"/>
            <a: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Причины трудностей: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36676" y="1524000"/>
            <a:ext cx="8569325" cy="5105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Недостаточная </a:t>
            </a:r>
            <a:r>
              <a:rPr lang="ru-RU" altLang="ru-RU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сформированность</a:t>
            </a:r>
            <a:r>
              <a:rPr lang="ru-RU" alt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общеучебных</a:t>
            </a:r>
            <a:r>
              <a:rPr lang="ru-RU" alt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и специальных умений и навыков; значительные пробелы в знаниях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Несогласованность программ младшей и средней школы;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Недостаточная </a:t>
            </a:r>
            <a:r>
              <a:rPr lang="ru-RU" altLang="ru-RU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сформированность</a:t>
            </a:r>
            <a:r>
              <a:rPr lang="ru-RU" alt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познавательных УУД - трудности в анализе и синтезе, восприятии большого объема информации; недостатки внимания и памяти, речевого развития;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Недостатки социализации личности</a:t>
            </a:r>
            <a:r>
              <a:rPr lang="ru-RU" alt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ru-RU" altLang="ru-RU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52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"/>
            <a:ext cx="17526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75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540217"/>
            <a:ext cx="7956550" cy="1938992"/>
          </a:xfrm>
        </p:spPr>
        <p:txBody>
          <a:bodyPr anchor="ctr"/>
          <a:lstStyle/>
          <a:p>
            <a:pPr eaLnBrk="1" hangingPunct="1"/>
            <a:r>
              <a:rPr lang="ru-RU" alt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</a:t>
            </a:r>
            <a:r>
              <a:rPr lang="ru-RU" alt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/>
            </a:r>
            <a:br>
              <a:rPr lang="ru-RU" alt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ru-RU" alt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интеллектуального развития</a:t>
            </a:r>
            <a:r>
              <a:rPr lang="ru-RU" altLang="ru-RU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br>
              <a:rPr lang="ru-RU" altLang="ru-RU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ru-RU" altLang="ru-RU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(познавательные УУД)</a:t>
            </a:r>
          </a:p>
        </p:txBody>
      </p:sp>
      <p:sp>
        <p:nvSpPr>
          <p:cNvPr id="70659" name="Rectangle 5"/>
          <p:cNvSpPr>
            <a:spLocks noChangeArrowheads="1"/>
          </p:cNvSpPr>
          <p:nvPr/>
        </p:nvSpPr>
        <p:spPr bwMode="auto">
          <a:xfrm>
            <a:off x="1676400" y="2895600"/>
            <a:ext cx="7924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dirty="0">
                <a:solidFill>
                  <a:srgbClr val="000000"/>
                </a:solidFill>
                <a:cs typeface="Arial" panose="020B0604020202020204" pitchFamily="34" charset="0"/>
              </a:rPr>
              <a:t>	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Методический комплекс «Прогноз и профилактика проблем обучения в 3-6 классах»   </a:t>
            </a:r>
            <a:r>
              <a:rPr lang="ru-RU" alt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Л.А.Ясюковой</a:t>
            </a:r>
            <a:endParaRPr lang="ru-RU" altLang="ru-RU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300626" y="4953546"/>
            <a:ext cx="1853852" cy="156966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sx="150000" sy="150000" algn="tl" rotWithShape="0">
              <a:schemeClr val="tx2">
                <a:lumMod val="50000"/>
                <a:alpha val="84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 prstMaterial="softEdge">
            <a:bevelT w="508000" h="508000"/>
            <a:bevelB w="508000" h="508000"/>
          </a:sp3d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l-GR" sz="9600" b="1" cap="all" dirty="0">
                <a:ln w="0"/>
                <a:solidFill>
                  <a:srgbClr val="B98A00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Ψ</a:t>
            </a:r>
            <a:endParaRPr lang="ru-RU" sz="9600" b="1" cap="all" dirty="0">
              <a:ln w="0"/>
              <a:solidFill>
                <a:srgbClr val="B98A00">
                  <a:lumMod val="75000"/>
                </a:srgb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00946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87488" y="581026"/>
            <a:ext cx="7993062" cy="1323975"/>
          </a:xfrm>
        </p:spPr>
        <p:txBody>
          <a:bodyPr anchor="ctr"/>
          <a:lstStyle/>
          <a:p>
            <a:pPr eaLnBrk="1" hangingPunct="1"/>
            <a:r>
              <a:rPr lang="ru-RU" altLang="ru-RU" sz="4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визуального мышления </a:t>
            </a:r>
          </a:p>
        </p:txBody>
      </p:sp>
      <p:sp>
        <p:nvSpPr>
          <p:cNvPr id="64515" name="Rectangle 5"/>
          <p:cNvSpPr>
            <a:spLocks noChangeArrowheads="1"/>
          </p:cNvSpPr>
          <p:nvPr/>
        </p:nvSpPr>
        <p:spPr bwMode="auto">
          <a:xfrm>
            <a:off x="1414464" y="2133600"/>
            <a:ext cx="8872537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dirty="0">
                <a:solidFill>
                  <a:srgbClr val="000000"/>
                </a:solidFill>
                <a:cs typeface="Arial" panose="020B0604020202020204" pitchFamily="34" charset="0"/>
              </a:rPr>
              <a:t>	</a:t>
            </a:r>
            <a:r>
              <a:rPr lang="ru-RU" altLang="ru-RU" sz="36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 </a:t>
            </a:r>
            <a:r>
              <a:rPr lang="ru-RU" altLang="ru-RU" sz="36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Равена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позволяет получить представление о том, умеет ли ребенок мыслить самостоятельно.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теста  неоднородны, и детям приходится мыслить самостоятельно, несколько раз частично трансформировать и конкретизировать общий подход к их выполнению.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8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37787" y="5301208"/>
            <a:ext cx="1578279" cy="156966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sx="150000" sy="150000" algn="tl" rotWithShape="0">
              <a:schemeClr val="tx2">
                <a:lumMod val="50000"/>
                <a:alpha val="84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 prstMaterial="softEdge">
            <a:bevelT w="508000" h="508000"/>
            <a:bevelB w="508000" h="508000"/>
          </a:sp3d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l-GR" sz="9600" b="1" cap="all" dirty="0">
                <a:ln w="0"/>
                <a:solidFill>
                  <a:srgbClr val="B98A00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Ψ</a:t>
            </a:r>
            <a:endParaRPr lang="ru-RU" sz="9600" b="1" cap="all" dirty="0">
              <a:ln w="0"/>
              <a:solidFill>
                <a:srgbClr val="B98A00">
                  <a:lumMod val="75000"/>
                </a:srgb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69281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885" y="576198"/>
            <a:ext cx="9835714" cy="789139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Познавательная сфера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1" y="1503123"/>
            <a:ext cx="2576185" cy="4947781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роизвольность психических процессов</a:t>
            </a:r>
          </a:p>
          <a:p>
            <a:pPr marL="0" indent="0">
              <a:buNone/>
            </a:pPr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 Уровень развития мышления</a:t>
            </a:r>
          </a:p>
          <a:p>
            <a:pPr marL="0" indent="0">
              <a:buNone/>
            </a:pPr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1.3. </a:t>
            </a:r>
            <a:r>
              <a:rPr lang="ru-RU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важнейших учебных действий</a:t>
            </a:r>
            <a:endParaRPr lang="ru-RU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80986" y="1503123"/>
            <a:ext cx="7778663" cy="4947781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 Принятие целей, заданных учителем. Самостоятельная организация деятельности в рамках учебных целей. Определение важности и последовательности целей в рамках конкретной учебной ситуации. Поддержание внимания на учебной задаче.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1.2. Владение приемами установления причинно-следственных отношений между изучаемыми учебными и житейскими понятиями.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общего приема решения учебных задач. Владения навыками применения операций логического мышления: выделение существенных признаков, обобщение, классификация и др. Систематизация знаний, перенос учебных навыков.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57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480" y="386080"/>
            <a:ext cx="8089900" cy="1323439"/>
          </a:xfrm>
        </p:spPr>
        <p:txBody>
          <a:bodyPr/>
          <a:lstStyle/>
          <a:p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Тест «Самостоятельность мышления»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775520" y="2492896"/>
          <a:ext cx="7344816" cy="29523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4816"/>
              </a:tblGrid>
              <a:tr h="29523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Хороший и высокий</a:t>
                      </a:r>
                      <a:r>
                        <a:rPr lang="ru-RU" sz="32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</a:t>
                      </a:r>
                      <a:r>
                        <a:rPr lang="ru-RU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развития самостоятельности мышления показывает, что ученик применяет адекватные алгоритмы решения, видит, когда нет полного соответствия, и старается найти подходящий алгоритм 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 bwMode="auto">
          <a:xfrm>
            <a:off x="137788" y="5301208"/>
            <a:ext cx="1415439" cy="156966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sx="150000" sy="150000" algn="tl" rotWithShape="0">
              <a:schemeClr val="tx2">
                <a:lumMod val="50000"/>
                <a:alpha val="84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 prstMaterial="softEdge">
            <a:bevelT w="508000" h="508000"/>
            <a:bevelB w="508000" h="508000"/>
          </a:sp3d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l-GR" sz="9600" b="1" cap="all" dirty="0">
                <a:ln w="0"/>
                <a:solidFill>
                  <a:srgbClr val="B98A00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Ψ</a:t>
            </a:r>
            <a:endParaRPr lang="ru-RU" sz="9600" b="1" cap="all" dirty="0">
              <a:ln w="0"/>
              <a:solidFill>
                <a:srgbClr val="B98A00">
                  <a:lumMod val="75000"/>
                </a:srgb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04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9616" y="476673"/>
            <a:ext cx="6696744" cy="769441"/>
          </a:xfrm>
        </p:spPr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Амтхауэра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15480" y="1484785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</a:rPr>
              <a:t>Тест </a:t>
            </a:r>
            <a:r>
              <a:rPr lang="ru-RU" sz="3200" dirty="0" err="1">
                <a:solidFill>
                  <a:srgbClr val="000000"/>
                </a:solidFill>
                <a:latin typeface="Times New Roman" pitchFamily="18" charset="0"/>
              </a:rPr>
              <a:t>Амтхауэра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</a:rPr>
              <a:t> является надёжным средством диагностики структуры и уровней различных сторон интеллектуального развития школьников.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</a:rPr>
              <a:t>	Необходимость его применения в настоящее время становится всё более очевидной в связи с тем, что в образовании чётко обозначилась проблема формирования информационной компетентности школьников.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37787" y="5301208"/>
            <a:ext cx="1277693" cy="156966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sx="150000" sy="150000" algn="tl" rotWithShape="0">
              <a:schemeClr val="tx2">
                <a:lumMod val="50000"/>
                <a:alpha val="84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 prstMaterial="softEdge">
            <a:bevelT w="508000" h="508000"/>
            <a:bevelB w="508000" h="508000"/>
          </a:sp3d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l-GR" sz="9600" b="1" cap="all" dirty="0">
                <a:ln w="0"/>
                <a:solidFill>
                  <a:srgbClr val="B98A00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Ψ</a:t>
            </a:r>
            <a:endParaRPr lang="ru-RU" sz="9600" b="1" cap="all" dirty="0">
              <a:ln w="0"/>
              <a:solidFill>
                <a:srgbClr val="B98A00">
                  <a:lumMod val="75000"/>
                </a:srgb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90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310522"/>
              </p:ext>
            </p:extLst>
          </p:nvPr>
        </p:nvGraphicFramePr>
        <p:xfrm>
          <a:off x="1064712" y="210700"/>
          <a:ext cx="9231683" cy="587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Лист" r:id="rId4" imgW="3000308" imgH="2085825" progId="Excel.Sheet.8">
                  <p:embed/>
                </p:oleObj>
              </mc:Choice>
              <mc:Fallback>
                <p:oleObj name="Лист" r:id="rId4" imgW="3000308" imgH="208582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4712" y="210700"/>
                        <a:ext cx="9231683" cy="587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 bwMode="auto">
          <a:xfrm>
            <a:off x="162839" y="5301208"/>
            <a:ext cx="1540701" cy="156966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sx="150000" sy="150000" algn="tl" rotWithShape="0">
              <a:schemeClr val="tx2">
                <a:lumMod val="50000"/>
                <a:alpha val="84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 prstMaterial="softEdge">
            <a:bevelT w="508000" h="508000"/>
            <a:bevelB w="508000" h="508000"/>
          </a:sp3d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l-GR" sz="9600" b="1" cap="all" dirty="0">
                <a:ln w="0"/>
                <a:solidFill>
                  <a:srgbClr val="B98A00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Ψ</a:t>
            </a:r>
            <a:endParaRPr lang="ru-RU" sz="9600" b="1" cap="all" dirty="0">
              <a:ln w="0"/>
              <a:solidFill>
                <a:srgbClr val="B98A00">
                  <a:lumMod val="75000"/>
                </a:srgb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383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14464" y="194400"/>
            <a:ext cx="8415337" cy="1754326"/>
          </a:xfrm>
        </p:spPr>
        <p:txBody>
          <a:bodyPr anchor="ctr"/>
          <a:lstStyle/>
          <a:p>
            <a:pPr eaLnBrk="1" hangingPunct="1"/>
            <a:r>
              <a:rPr lang="ru-RU" altLang="ru-RU" sz="3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особенности учащихся, влияющие на обучение </a:t>
            </a:r>
            <a:r>
              <a:rPr lang="ru-RU" altLang="ru-RU" sz="3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/>
            </a:r>
            <a:br>
              <a:rPr lang="ru-RU" altLang="ru-RU" sz="3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ru-RU" altLang="ru-RU" sz="3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регулятивные УУД)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38300" y="2209800"/>
            <a:ext cx="8826500" cy="424338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</a:t>
            </a:r>
            <a:r>
              <a:rPr lang="ru-RU" altLang="ru-RU" sz="28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Кеттелла</a:t>
            </a:r>
            <a:endParaRPr lang="ru-RU" altLang="ru-RU" sz="2800" b="1" u="sng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1.Исполнительность (фактор </a:t>
            </a:r>
            <a:r>
              <a:rPr lang="en-US" alt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G)</a:t>
            </a:r>
            <a:endParaRPr lang="ru-RU" altLang="ru-RU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Волевой самоконтроль (фактор</a:t>
            </a:r>
            <a:r>
              <a:rPr lang="en-US" alt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Q3)</a:t>
            </a:r>
            <a:endParaRPr lang="ru-RU" altLang="ru-RU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3.Активность</a:t>
            </a:r>
            <a:r>
              <a:rPr lang="ru-RU" alt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(факторы</a:t>
            </a:r>
            <a:r>
              <a:rPr lang="en-US" alt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D,H, Q4)</a:t>
            </a:r>
            <a:endParaRPr lang="ru-RU" altLang="ru-RU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4.Независимость (фактор</a:t>
            </a:r>
            <a:r>
              <a:rPr lang="en-US" alt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E)</a:t>
            </a:r>
            <a:endParaRPr lang="ru-RU" altLang="ru-RU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5.Тревожность (факторы</a:t>
            </a:r>
            <a:r>
              <a:rPr lang="en-US" alt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O, H, F)</a:t>
            </a:r>
            <a:endParaRPr lang="ru-RU" altLang="ru-RU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6.Эмоциональная устойчивость (фактор</a:t>
            </a:r>
            <a:r>
              <a:rPr lang="en-US" alt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C)</a:t>
            </a:r>
            <a:endParaRPr lang="ru-RU" altLang="ru-RU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7.Активность в общении (фактор </a:t>
            </a:r>
            <a:r>
              <a:rPr lang="en-US" alt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H, F)</a:t>
            </a:r>
            <a:endParaRPr lang="ru-RU" altLang="ru-RU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9. Психическое напряжение  (фактор</a:t>
            </a:r>
            <a:r>
              <a:rPr lang="en-US" alt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Q4)</a:t>
            </a:r>
            <a:endParaRPr lang="ru-RU" altLang="ru-RU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altLang="ru-RU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94" y="4950358"/>
            <a:ext cx="2244340" cy="227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2868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90650" y="182940"/>
            <a:ext cx="8089900" cy="1569660"/>
          </a:xfrm>
        </p:spPr>
        <p:txBody>
          <a:bodyPr/>
          <a:lstStyle/>
          <a:p>
            <a:pPr eaLnBrk="1" hangingPunct="1"/>
            <a:r>
              <a:rPr lang="ru-RU" altLang="ru-RU" sz="3200" b="1" dirty="0"/>
              <a:t> </a:t>
            </a:r>
            <a:r>
              <a:rPr lang="ru-RU" altLang="ru-RU" sz="3200" b="1" dirty="0">
                <a:latin typeface="Times New Roman" pitchFamily="18" charset="0"/>
              </a:rPr>
              <a:t>Развитие умения учиться как первого шага к самообразованию и самовоспитанию: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0650" y="2268538"/>
            <a:ext cx="8172450" cy="382746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ru-RU" dirty="0" smtClean="0">
                <a:latin typeface="Times New Roman" pitchFamily="18" charset="0"/>
              </a:rPr>
              <a:t>	развитие широких познавательных интересов, инициативы и любознательности, мотивов познания и творчества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ru-RU" dirty="0" smtClean="0">
                <a:latin typeface="Times New Roman" pitchFamily="18" charset="0"/>
              </a:rPr>
              <a:t>	формирование способности к организации своей учебной деятельности (планированию, контролю, оценке)</a:t>
            </a: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450938" y="5010410"/>
            <a:ext cx="1064712" cy="156966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sx="150000" sy="150000" algn="tl" rotWithShape="0">
              <a:schemeClr val="tx2">
                <a:lumMod val="50000"/>
                <a:alpha val="84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 prstMaterial="softEdge">
            <a:bevelT w="508000" h="508000"/>
            <a:bevelB w="508000" h="508000"/>
          </a:sp3d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l-GR" sz="9600" b="1" cap="all" dirty="0">
                <a:ln w="0"/>
                <a:solidFill>
                  <a:srgbClr val="B98A00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Ψ</a:t>
            </a:r>
            <a:endParaRPr lang="ru-RU" sz="9600" b="1" cap="all" dirty="0">
              <a:ln w="0"/>
              <a:solidFill>
                <a:srgbClr val="B98A00">
                  <a:lumMod val="75000"/>
                </a:srgb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68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52272"/>
            <a:ext cx="9956800" cy="1200329"/>
          </a:xfrm>
        </p:spPr>
        <p:txBody>
          <a:bodyPr/>
          <a:lstStyle/>
          <a:p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уровня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УУД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4 класса по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5738457"/>
              </p:ext>
            </p:extLst>
          </p:nvPr>
        </p:nvGraphicFramePr>
        <p:xfrm>
          <a:off x="394284" y="1744908"/>
          <a:ext cx="10377180" cy="46361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0862"/>
                <a:gridCol w="1837027"/>
                <a:gridCol w="1710856"/>
                <a:gridCol w="1431265"/>
                <a:gridCol w="1639193"/>
                <a:gridCol w="1507977"/>
              </a:tblGrid>
              <a:tr h="9374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УУД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Высокий уровень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уровень выше среднего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средний уровень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уровень ниже среднего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низкий уровень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8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и % от числа учащихся, прошедших обследование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6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Познавательные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человек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23%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человек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26,9%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человека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15,4%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человека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15,4%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человек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19,2%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Личностные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человек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11,5%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человек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26,9%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человек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26,9%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человек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19,2%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человека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15,4%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0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Регулятивные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человек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34,6%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человек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38,4%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человек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11,5%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человека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15,4%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Коммуникативные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человека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30,8%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человека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30,8%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человек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7,7%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человека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15,4%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человека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15,4%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5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Обобщенный показатель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человека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15,4%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человека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38,4%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человек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23%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человека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15,4%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человек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7,7%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829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1143000" y="4797152"/>
            <a:ext cx="2072680" cy="156966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sx="150000" sy="150000" algn="tl" rotWithShape="0">
              <a:schemeClr val="tx2">
                <a:lumMod val="50000"/>
                <a:alpha val="84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 prstMaterial="softEdge">
            <a:bevelT w="508000" h="508000"/>
            <a:bevelB w="508000" h="508000"/>
          </a:sp3d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l-GR" sz="9600" b="1" cap="all" dirty="0">
                <a:ln w="0"/>
                <a:solidFill>
                  <a:srgbClr val="B98A00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Ψ</a:t>
            </a:r>
            <a:endParaRPr lang="ru-RU" sz="9600" b="1" cap="all" dirty="0">
              <a:ln w="0"/>
              <a:solidFill>
                <a:srgbClr val="B98A00">
                  <a:lumMod val="75000"/>
                </a:srgb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43472" y="1861682"/>
            <a:ext cx="9289032" cy="1200329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perspectiveContrastingRightFacing"/>
            <a:lightRig rig="threePt" dir="t"/>
          </a:scene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2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89268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723" y="463464"/>
            <a:ext cx="9672876" cy="789139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Познавательная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1092" y="1342240"/>
            <a:ext cx="2638815" cy="458784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1.4. Уровень развития речи</a:t>
            </a: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1.5. Уровень развития тонкой моторики.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1.6. Умственная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работоспособность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темп умственной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еятельности.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056351" y="1333850"/>
            <a:ext cx="7304053" cy="4613944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1.4.Понимание смысла изучаемых понятий и речи, обращенной к школьнику. Использование речи, как инструмента мышления (уровень развития словесно-логического мышления). Грамотность и богатый словарный запас устной речи.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регулирующей и коммуникативной функций речи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1.5. Понятность письма. Аккуратность оформления письменных работ. Способность к различным видам ручного труда.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1.6. Сохранение умственной активности и работоспособности в течение всего урока. Адаптация  к учебной нагрузке. Способность работать в едином темпе со всем классом.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4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029" y="543674"/>
            <a:ext cx="9956800" cy="707886"/>
          </a:xfrm>
        </p:spPr>
        <p:txBody>
          <a:bodyPr/>
          <a:lstStyle/>
          <a:p>
            <a:pPr marL="457200" indent="-457200"/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Коммуникативная 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сфера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1" y="1415441"/>
            <a:ext cx="2576185" cy="5123145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.1. Взаимодействие с педагогами</a:t>
            </a: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2.2.Соблюдение социальных и этических норм</a:t>
            </a: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2.3. Активность и автономность поведения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031299" y="1415441"/>
            <a:ext cx="7331901" cy="5123145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2.1. Установление адекватных ролевых отношений с педагогами на уроках и вне уроков. Проявление уважения к учителю. Способность к установлению межличностных отношений с педагогом.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2.2. Принятие и выполнение школьных и общепринятых норм поведения и общения. Способность сохранять доброжелательное отношение друг к другу в ситуациях конфликта интересов.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2.3. Активность и самостоятельность в познавательной и социальной деятельности. Развитие коммуникативных навыков: умение договариваться, находить общее решение, аргументировать свою точку зрения, учитывая интересы каждого.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60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29162"/>
            <a:ext cx="9956800" cy="1323439"/>
          </a:xfrm>
        </p:spPr>
        <p:txBody>
          <a:bodyPr/>
          <a:lstStyle/>
          <a:p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Особенности 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мотивационно-личностной 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сферы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2" y="1981200"/>
            <a:ext cx="2676394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3.1.Наличие и характер учебно-познавательной мотивации</a:t>
            </a: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3.2 Устойчивое эмоциональное отношение к школе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131507" y="1981200"/>
            <a:ext cx="7231693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3.1. Ориентация на освоение способов получения знаний. Проявление интереса к информации, закономерностям, принципам. Наличие мотива самообразования, представленного интересом к дополнительным источникам знаний.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3.2. Эмоциональное благополучие. Отсутствие выраженных противоречий между: требованиями школы (педагога) и родителей; требованиями взрослых и возможностями ребенка.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66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619" y="129580"/>
            <a:ext cx="9722980" cy="1323439"/>
          </a:xfrm>
        </p:spPr>
        <p:txBody>
          <a:bodyPr/>
          <a:lstStyle/>
          <a:p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Особенности 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отношений школьника к миру и самому себе 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2" y="1628384"/>
            <a:ext cx="2864284" cy="4467616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4.1. Отношение со сверстниками.</a:t>
            </a:r>
          </a:p>
          <a:p>
            <a:pPr marL="0" indent="0">
              <a:buNone/>
            </a:pPr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4.2 Отношения с педагогами.</a:t>
            </a:r>
          </a:p>
          <a:p>
            <a:pPr marL="0" indent="0">
              <a:buNone/>
            </a:pPr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4.3. Отношение к значимой деятельности</a:t>
            </a:r>
          </a:p>
          <a:p>
            <a:pPr marL="0" indent="0">
              <a:buNone/>
            </a:pPr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4.4. Отношение к самому себе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06871" y="1628384"/>
            <a:ext cx="7056329" cy="4467616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4.1. Эмоционально-положительное восприятие ребенком системы своих отношений со сверстниками.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4.2. Эмоционально-положительное восприятие ребенком своих отношений с педагогами и воспитателями.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4.3.Эмоционально-положительное восприятие школы и учения. Понимание смысла учения.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4.4. Устойчивая положительная самооценка. Развитие положительной Я-концепции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0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02153" y="258847"/>
            <a:ext cx="9434881" cy="769441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проблемы  ученика: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75989" y="1341439"/>
            <a:ext cx="10333973" cy="47894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концу младшего школьного возраста у ребенка возникают новые возможности, но он еще не знает, </a:t>
            </a:r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кого он собой представляет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Решение вопроса </a:t>
            </a:r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"Кто я?"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быть найдено только путем столкновения с действительностью.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младшего подросткового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учебная деятельность переходит на </a:t>
            </a:r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новый, более высокий уровень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переход от непосредственной памяти к логической, к теоретическому мышлению,  что соответствует переходу из младшей школы в среднюю. </a:t>
            </a:r>
          </a:p>
        </p:txBody>
      </p:sp>
    </p:spTree>
    <p:extLst>
      <p:ext uri="{BB962C8B-B14F-4D97-AF65-F5344CB8AC3E}">
        <p14:creationId xmlns:p14="http://schemas.microsoft.com/office/powerpoint/2010/main" val="262286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496" y="601249"/>
            <a:ext cx="9544105" cy="5511451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5624186" y="1077240"/>
            <a:ext cx="37578" cy="417116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457184" y="3106455"/>
            <a:ext cx="4947780" cy="2505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6488482" y="2167003"/>
            <a:ext cx="0" cy="9958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686816" y="2167003"/>
            <a:ext cx="8016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Умножение 14"/>
          <p:cNvSpPr/>
          <p:nvPr/>
        </p:nvSpPr>
        <p:spPr>
          <a:xfrm>
            <a:off x="6394536" y="2048005"/>
            <a:ext cx="237995" cy="27557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46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Бамбук">
  <a:themeElements>
    <a:clrScheme name="Бамбук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Бамбук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Бамбук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амбук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амбук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амбук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Бамбук">
  <a:themeElements>
    <a:clrScheme name="Бамбук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Бамбук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Бамбук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амбук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амбук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амбук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Бамбук">
  <a:themeElements>
    <a:clrScheme name="Бамбук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Бамбук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Бамбук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амбук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амбук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амбук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Бамбук">
  <a:themeElements>
    <a:clrScheme name="Бамбук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Бамбук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Бамбук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амбук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амбук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амбук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9_Бамбук">
  <a:themeElements>
    <a:clrScheme name="Бамбук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Бамбук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Бамбук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амбук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амбук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амбук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0_Бамбук">
  <a:themeElements>
    <a:clrScheme name="Бамбук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Бамбук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Бамбук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амбук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амбук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амбук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1_Бамбук">
  <a:themeElements>
    <a:clrScheme name="Бамбук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Бамбук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Бамбук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амбук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амбук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амбук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2_Бамбук">
  <a:themeElements>
    <a:clrScheme name="Бамбук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Бамбук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Бамбук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амбук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амбук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амбук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3_Бамбук">
  <a:themeElements>
    <a:clrScheme name="Бамбук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Бамбук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Бамбук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амбук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амбук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амбук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4_Бамбук">
  <a:themeElements>
    <a:clrScheme name="Бамбук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Бамбук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Бамбук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амбук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амбук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амбук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Бамбук">
  <a:themeElements>
    <a:clrScheme name="Бамбук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Бамбук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Бамбук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амбук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амбук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амбук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Бамбук">
  <a:themeElements>
    <a:clrScheme name="Бамбук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Бамбук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Бамбук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амбук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амбук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амбук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Бамбук">
  <a:themeElements>
    <a:clrScheme name="Бамбук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Бамбук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Бамбук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амбук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амбук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амбук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Бамбук">
  <a:themeElements>
    <a:clrScheme name="Бамбук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Бамбук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Бамбук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амбук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амбук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амбук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Бамбук">
  <a:themeElements>
    <a:clrScheme name="Бамбук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Бамбук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Бамбук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амбук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амбук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амбук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1022</TotalTime>
  <Words>1606</Words>
  <Application>Microsoft Office PowerPoint</Application>
  <PresentationFormat>Широкоэкранный</PresentationFormat>
  <Paragraphs>263</Paragraphs>
  <Slides>36</Slides>
  <Notes>36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19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65" baseType="lpstr">
      <vt:lpstr>Arial</vt:lpstr>
      <vt:lpstr>Arial Black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2_Апекс</vt:lpstr>
      <vt:lpstr>3_Апекс</vt:lpstr>
      <vt:lpstr>4_Апекс</vt:lpstr>
      <vt:lpstr>5_Апекс</vt:lpstr>
      <vt:lpstr>Бамбук</vt:lpstr>
      <vt:lpstr>1_Бамбук</vt:lpstr>
      <vt:lpstr>2_Бамбук</vt:lpstr>
      <vt:lpstr>3_Бамбук</vt:lpstr>
      <vt:lpstr>4_Бамбук</vt:lpstr>
      <vt:lpstr>5_Бамбук</vt:lpstr>
      <vt:lpstr>6_Бамбук</vt:lpstr>
      <vt:lpstr>7_Бамбук</vt:lpstr>
      <vt:lpstr>8_Бамбук</vt:lpstr>
      <vt:lpstr>9_Бамбук</vt:lpstr>
      <vt:lpstr>10_Бамбук</vt:lpstr>
      <vt:lpstr>11_Бамбук</vt:lpstr>
      <vt:lpstr>12_Бамбук</vt:lpstr>
      <vt:lpstr>13_Бамбук</vt:lpstr>
      <vt:lpstr>14_Бамбук</vt:lpstr>
      <vt:lpstr>Лист Microsoft Excel 97-2003</vt:lpstr>
      <vt:lpstr>Презентация PowerPoint</vt:lpstr>
      <vt:lpstr>Психолого-педагогический статус </vt:lpstr>
      <vt:lpstr>1. Познавательная сфера</vt:lpstr>
      <vt:lpstr>1. Познавательная сфера</vt:lpstr>
      <vt:lpstr>2. Коммуникативная сфера</vt:lpstr>
      <vt:lpstr>3. Особенности мотивационно-личностной сферы</vt:lpstr>
      <vt:lpstr>4. Особенности системы отношений школьника к миру и самому себе </vt:lpstr>
      <vt:lpstr>Актуальные проблемы  ученика:</vt:lpstr>
      <vt:lpstr>Презентация PowerPoint</vt:lpstr>
      <vt:lpstr>Сангвиник  Ребёнок - сангвиник жизнерадостен, ловок и общителен. Он внимательно слушает и живо откликается на все, что привлекает его внимание. При этом у ребёнка очень живая мимика, по его лицу можно прочитать, что он сейчас чувствует. Ребёнка может сильно рассмешить или сильно огорчить какой-нибудь пустяк. Он слишком шустрый и быстро находит для себя интересное занятие.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младших школьников, сохраняемые при переходе в 5-ый класс</vt:lpstr>
      <vt:lpstr>Начало переходного возраста</vt:lpstr>
      <vt:lpstr>Возрастной кризис:  начало полового созревания</vt:lpstr>
      <vt:lpstr>Структурная модель адаптации</vt:lpstr>
      <vt:lpstr>Структурная модель адаптации</vt:lpstr>
      <vt:lpstr>Структурная модель адаптации</vt:lpstr>
      <vt:lpstr>Структурная модель адаптации</vt:lpstr>
      <vt:lpstr>Источниками повышения учебной мотивации могут быть:</vt:lpstr>
      <vt:lpstr>Презентация PowerPoint</vt:lpstr>
      <vt:lpstr>Изменения в поведении и психики ребенка в период адаптации</vt:lpstr>
      <vt:lpstr>Презентация PowerPoint</vt:lpstr>
      <vt:lpstr>Причины трудностей:</vt:lpstr>
      <vt:lpstr>Диагностика  интеллектуального развития   (познавательные УУД)</vt:lpstr>
      <vt:lpstr>Диагностика визуального мышления </vt:lpstr>
      <vt:lpstr>Тест «Самостоятельность мышления»</vt:lpstr>
      <vt:lpstr>Тест Амтхауэра </vt:lpstr>
      <vt:lpstr>Презентация PowerPoint</vt:lpstr>
      <vt:lpstr>Личностные особенности учащихся, влияющие на обучение  (регулятивные УУД)</vt:lpstr>
      <vt:lpstr> Развитие умения учиться как первого шага к самообразованию и самовоспитанию:</vt:lpstr>
      <vt:lpstr>Показатели уровня сформированности УУД учащихся 4 класса по ФГОС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47</cp:revision>
  <cp:lastPrinted>2016-01-11T09:15:07Z</cp:lastPrinted>
  <dcterms:created xsi:type="dcterms:W3CDTF">2016-01-09T14:50:54Z</dcterms:created>
  <dcterms:modified xsi:type="dcterms:W3CDTF">2016-02-12T06:16:01Z</dcterms:modified>
</cp:coreProperties>
</file>