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5" r:id="rId15"/>
    <p:sldId id="276" r:id="rId16"/>
    <p:sldId id="277" r:id="rId17"/>
    <p:sldId id="281" r:id="rId18"/>
    <p:sldId id="282" r:id="rId19"/>
    <p:sldId id="283" r:id="rId20"/>
    <p:sldId id="284" r:id="rId21"/>
    <p:sldId id="287" r:id="rId22"/>
    <p:sldId id="278" r:id="rId23"/>
    <p:sldId id="280" r:id="rId24"/>
    <p:sldId id="285" r:id="rId25"/>
    <p:sldId id="26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1356" autoAdjust="0"/>
  </p:normalViewPr>
  <p:slideViewPr>
    <p:cSldViewPr>
      <p:cViewPr>
        <p:scale>
          <a:sx n="75" d="100"/>
          <a:sy n="75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5817-C0B9-42AC-9AB4-87C43397B9D3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5283-63F0-4A1F-9668-2B80EFAF2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0C4F-4147-49C0-8E08-63EDC19DE7E2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749F-2195-4E1D-9ECE-CD1AC541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A9C2-0F32-480E-BBA7-9DD31E3A11F7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382-8BCB-47A9-B765-A6225741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E5B5-FDD2-4798-8407-B212D365783C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CEFA-5B65-4756-BA30-D0748038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CE6-55A3-4EC1-98F9-D0D598C78091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316D-1A89-43DC-A741-C254CEBF6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1CD4-4B11-4B99-9EFA-B8FCDD7F8801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8ABC-34C6-405C-BC5A-EE24BE20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BD0D-7CC5-4A96-8445-CAA6121C3E73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FD1C-1F14-459B-BD74-0201ABF8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0846-7407-451D-9F6F-39BAB5E863CE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44B6-550D-487B-8D7A-D05E9756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99C2-FEEC-45A7-A93F-C063BECB9C8B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7642-CF3B-4F13-BF18-72C91CF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B443-2B5B-46FA-AE77-854D4CAF51A3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89EB-0371-4511-88C5-82160345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361A-32D5-495E-8645-574F1FB7EB2E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6374-523C-4011-8A34-1473DDAB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9DB54-A30A-4484-9F8C-17EB705F5CF5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0070B-3DC7-4D90-9B5B-5CD3BBC6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Школьная </a:t>
            </a:r>
            <a:r>
              <a:rPr lang="ru-RU" dirty="0" err="1" smtClean="0"/>
              <a:t>неуспешность</a:t>
            </a:r>
            <a:r>
              <a:rPr lang="ru-RU" dirty="0" smtClean="0"/>
              <a:t> и её причины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Педагогическая гостиная </a:t>
            </a:r>
            <a:r>
              <a:rPr lang="ru-RU" smtClean="0"/>
              <a:t>для родителей</a:t>
            </a:r>
            <a:endParaRPr lang="ru-RU"/>
          </a:p>
        </p:txBody>
      </p:sp>
      <p:pic>
        <p:nvPicPr>
          <p:cNvPr id="13315" name="Рисунок 4" descr="40624_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477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313" y="549275"/>
          <a:ext cx="8318698" cy="590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207"/>
                <a:gridCol w="4179491"/>
              </a:tblGrid>
              <a:tr h="6118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в обучении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Рекомендации</a:t>
                      </a:r>
                    </a:p>
                    <a:p>
                      <a:endParaRPr lang="ru-RU" sz="1800" dirty="0"/>
                    </a:p>
                  </a:txBody>
                  <a:tcPr marL="91439" marR="91439" marT="45725" marB="45725"/>
                </a:tc>
              </a:tr>
              <a:tr h="27095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Жалобы учителя</a:t>
                      </a:r>
                      <a:r>
                        <a:rPr lang="ru-RU" sz="1800" baseline="0" dirty="0" smtClean="0"/>
                        <a:t> на</a:t>
                      </a:r>
                      <a:r>
                        <a:rPr lang="ru-RU" sz="1800" dirty="0" smtClean="0"/>
                        <a:t> рассеянность и невнимательность</a:t>
                      </a:r>
                      <a:r>
                        <a:rPr lang="ru-RU" sz="1800" baseline="0" dirty="0" smtClean="0"/>
                        <a:t> ребенка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Игры</a:t>
                      </a:r>
                      <a:r>
                        <a:rPr lang="ru-RU" sz="1800" baseline="0" dirty="0" smtClean="0"/>
                        <a:t> на следование правилам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«Лабиринты», «Посмотри и распутай линию», головоломки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упражнения на концентрацию внимания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 индивидуальных особенностей- консультация психолога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лор- врача </a:t>
                      </a:r>
                      <a:endParaRPr lang="ru-RU" sz="1800" baseline="0" dirty="0" smtClean="0"/>
                    </a:p>
                  </a:txBody>
                  <a:tcPr marL="91439" marR="91439" marT="45725" marB="45725"/>
                </a:tc>
              </a:tr>
              <a:tr h="24473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Неусидчивость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Упражнения</a:t>
                      </a:r>
                      <a:r>
                        <a:rPr lang="ru-RU" sz="1800" baseline="0" dirty="0" smtClean="0"/>
                        <a:t> на следование правилам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Упражнения на внимание, терпение и аккуратность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«Лабиринты»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Щадящий режим дозирования нагрузки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Консультация психолога</a:t>
                      </a:r>
                      <a:endParaRPr lang="ru-RU" sz="18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dirty="0"/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39750" y="836613"/>
          <a:ext cx="8183562" cy="540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в обучении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Рекомендации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22556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</a:t>
                      </a:r>
                      <a:r>
                        <a:rPr lang="ru-RU" sz="1800" baseline="0" dirty="0" smtClean="0"/>
                        <a:t> Затруднение при пересказе текста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Мнемотехника</a:t>
                      </a:r>
                      <a:endParaRPr lang="ru-RU" sz="1800" baseline="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Упражнения на развитие логического мышления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развитие речи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логопеда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21040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Жалобы учителей на грязь в тетради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упражнения на развитие мелкой моторики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«Лабиринты»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Графические диктанты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внимание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642938"/>
            <a:ext cx="8183562" cy="50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9750" y="765175"/>
          <a:ext cx="818356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6566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в обучении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Рекомендации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30157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Трудно понимает объяснение</a:t>
                      </a:r>
                      <a:r>
                        <a:rPr lang="ru-RU" sz="1800" baseline="0" dirty="0" smtClean="0"/>
                        <a:t> с 1 раза или выполняет задание после нескольких обращений учителя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Игры</a:t>
                      </a:r>
                      <a:r>
                        <a:rPr lang="ru-RU" sz="1800" baseline="0" dirty="0" smtClean="0"/>
                        <a:t> по правилам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упражнения на развитие внимания, восприятия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«Лабиринты»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Графические диктанты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развитие логического мышления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лор-врача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психолога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невролога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8. Плохо справляется с работой в классе, </a:t>
                      </a:r>
                      <a:r>
                        <a:rPr lang="ru-RU" sz="1800" baseline="0" dirty="0" smtClean="0"/>
                        <a:t> хотя дома- хорошо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Наблюдение,</a:t>
                      </a:r>
                      <a:r>
                        <a:rPr lang="ru-RU" sz="1800" baseline="0" dirty="0" smtClean="0"/>
                        <a:t> сообщить учителю- учесть индивидуальные особенности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Графические диктанты, игры по правилам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Консультация психолога</a:t>
                      </a:r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288" y="908050"/>
          <a:ext cx="8358188" cy="52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38"/>
                <a:gridCol w="4286250"/>
              </a:tblGrid>
              <a:tr h="6400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в обучении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</a:p>
                    <a:p>
                      <a:endParaRPr lang="ru-RU" sz="1800" dirty="0"/>
                    </a:p>
                  </a:txBody>
                  <a:tcPr marL="91439" marR="91439" marT="45717" marB="45717"/>
                </a:tc>
              </a:tr>
              <a:tr h="17138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9. Постоянно забывает дома учебные предметы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Наблюдать</a:t>
                      </a:r>
                      <a:r>
                        <a:rPr lang="ru-RU" sz="1800" baseline="0" dirty="0" smtClean="0"/>
                        <a:t> за ребенком, учитывая его личные особенности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Консультация психолога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</a:tr>
              <a:tr h="171383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Плохо списывает с доски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Игры</a:t>
                      </a:r>
                      <a:r>
                        <a:rPr lang="ru-RU" sz="1800" baseline="0" dirty="0" smtClean="0"/>
                        <a:t> по правилам(«узор»)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Игры и упражнения на развитие зрительного внимания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Консультация окулиста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</a:tr>
              <a:tr h="11726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Не может запомнить информацию даже на короткое время</a:t>
                      </a:r>
                      <a:endParaRPr lang="ru-RU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на развитие памяти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Мнемотехника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aseline="0" dirty="0" smtClean="0"/>
                        <a:t>Консультация </a:t>
                      </a:r>
                      <a:r>
                        <a:rPr lang="ru-RU" sz="1800" baseline="0" smtClean="0"/>
                        <a:t>невролога, психолога</a:t>
                      </a:r>
                      <a:endParaRPr lang="ru-RU" sz="18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dirty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Правила организации занятий родителей с ребенком.</a:t>
            </a:r>
            <a:endParaRPr lang="ru-RU" sz="3200" b="1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4324350"/>
          </a:xfrm>
        </p:spPr>
        <p:txBody>
          <a:bodyPr/>
          <a:lstStyle/>
          <a:p>
            <a:r>
              <a:rPr lang="ru-RU" smtClean="0"/>
              <a:t>Системная работа.</a:t>
            </a:r>
          </a:p>
          <a:p>
            <a:r>
              <a:rPr lang="ru-RU" smtClean="0"/>
              <a:t>Взаимодействие со специалистами.</a:t>
            </a:r>
          </a:p>
          <a:p>
            <a:r>
              <a:rPr lang="ru-RU" smtClean="0"/>
              <a:t>Длительность занятия.</a:t>
            </a:r>
          </a:p>
          <a:p>
            <a:r>
              <a:rPr lang="ru-RU" smtClean="0"/>
              <a:t>Уменьшение сложности заданий.</a:t>
            </a:r>
          </a:p>
          <a:p>
            <a:r>
              <a:rPr lang="ru-RU" smtClean="0"/>
              <a:t>Отдых.</a:t>
            </a:r>
          </a:p>
          <a:p>
            <a:r>
              <a:rPr lang="ru-RU" smtClean="0"/>
              <a:t>Повторение материала.</a:t>
            </a:r>
          </a:p>
          <a:p>
            <a:r>
              <a:rPr lang="ru-RU" smtClean="0"/>
              <a:t>Похвала.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6627" name="Рисунок 3" descr="adhd-landing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581525"/>
            <a:ext cx="38163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765175"/>
            <a:ext cx="8229600" cy="10493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u="sng" dirty="0" smtClean="0">
                <a:effectLst/>
              </a:rPr>
              <a:t>Графические диктанты  </a:t>
            </a:r>
            <a:r>
              <a:rPr lang="ru-RU" sz="1800" dirty="0" smtClean="0">
                <a:effectLst/>
              </a:rPr>
              <a:t>способствуют развитию мелкой моторики, ориентации в пространстве, произвольности поведения, умению ориентироваться на словесную инструкцию, что очень важно для успешного обучения. </a:t>
            </a:r>
            <a:br>
              <a:rPr lang="ru-RU" sz="1800" dirty="0" smtClean="0">
                <a:effectLst/>
              </a:rPr>
            </a:b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229600" cy="453548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1800" u="sng" dirty="0" smtClean="0"/>
              <a:t>Рахманова Е</a:t>
            </a:r>
            <a:r>
              <a:rPr lang="ru-RU" sz="1800" b="1" u="sng" dirty="0" smtClean="0"/>
              <a:t>. </a:t>
            </a:r>
            <a:r>
              <a:rPr lang="ru-RU" sz="1800" b="1" i="1" u="sng" dirty="0" smtClean="0"/>
              <a:t>Графические диктанты </a:t>
            </a:r>
            <a:r>
              <a:rPr lang="ru-RU" sz="1800" u="sng" dirty="0" smtClean="0"/>
              <a:t>для дошкольников. </a:t>
            </a:r>
            <a:br>
              <a:rPr lang="ru-RU" sz="1800" u="sng" dirty="0" smtClean="0"/>
            </a:br>
            <a:r>
              <a:rPr lang="ru-RU" sz="1800" u="sng" dirty="0" smtClean="0"/>
              <a:t>Голубь В.Т </a:t>
            </a:r>
            <a:r>
              <a:rPr lang="ru-RU" sz="1800" b="1" i="1" u="sng" dirty="0" smtClean="0"/>
              <a:t>Графические диктанты</a:t>
            </a:r>
            <a:r>
              <a:rPr lang="ru-RU" sz="1800" u="sng" dirty="0" smtClean="0"/>
              <a:t>.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/>
              <a:t>Пособия предназначены </a:t>
            </a:r>
            <a:r>
              <a:rPr lang="ru-RU" sz="1800" dirty="0"/>
              <a:t>для облегчения формирования каллиграфически правильного письма, развития </a:t>
            </a:r>
            <a:r>
              <a:rPr lang="ru-RU" sz="1800" dirty="0" smtClean="0"/>
              <a:t>пространственного воображения, </a:t>
            </a:r>
            <a:r>
              <a:rPr lang="ru-RU" sz="1800" dirty="0"/>
              <a:t>устойчивого внимания, тренировки глазомера и мелких мышц кисти руки, отработки </a:t>
            </a:r>
            <a:r>
              <a:rPr lang="ru-RU" sz="1800" dirty="0" smtClean="0"/>
              <a:t>ловкости  во </a:t>
            </a:r>
            <a:r>
              <a:rPr lang="ru-RU" sz="1800" dirty="0"/>
              <a:t>владении карандашом и ручкой.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27651" name="Рисунок 5" descr="Елена Рахманова - Графические диктанты для дошкольников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53622">
            <a:off x="1982788" y="3727450"/>
            <a:ext cx="19446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Валентина Голубь - Графические диктанты: Пособие для занятий с детьми  5-7 лет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7216">
            <a:off x="4949825" y="3663950"/>
            <a:ext cx="19939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8229600" cy="27051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2200" b="1" i="1" u="sng" dirty="0" smtClean="0">
                <a:effectLst/>
              </a:rPr>
              <a:t>Лабиринты 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помогут  развить зрительное восприятие, произвольное внимание, координацию движений и мелкую моторику,  умение ориентироваться в пространстве.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Проходя всевозможные  лабиринты, ребенок</a:t>
            </a:r>
            <a:r>
              <a:rPr lang="ru-RU" sz="18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научиться прогнозировать результаты своей деятельности, станет более усидчивым и терпеливым. 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/>
          </a:p>
        </p:txBody>
      </p:sp>
      <p:pic>
        <p:nvPicPr>
          <p:cNvPr id="28674" name="Рисунок 6" descr="Лабиринты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45109">
            <a:off x="1222375" y="305752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Гвоздева, Плотникова - Волшебные лабиринты. 5-7 лет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2763">
            <a:off x="6005513" y="3211513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10054556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997200"/>
            <a:ext cx="2536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250825" y="1341438"/>
            <a:ext cx="85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 dirty="0">
                <a:latin typeface="Franklin Gothic Book" pitchFamily="34" charset="0"/>
              </a:rPr>
              <a:t>Олеся Жукова </a:t>
            </a:r>
            <a:r>
              <a:rPr lang="ru-RU" sz="2000" b="1" i="1" u="sng" dirty="0">
                <a:latin typeface="Franklin Gothic Book" pitchFamily="34" charset="0"/>
              </a:rPr>
              <a:t>Игры и упражнения для развития памяти будущего отличника.</a:t>
            </a:r>
          </a:p>
          <a:p>
            <a:r>
              <a:rPr lang="ru-RU" sz="2000" b="1" i="1" u="sng" dirty="0">
                <a:latin typeface="Franklin Gothic Book" pitchFamily="34" charset="0"/>
              </a:rPr>
              <a:t>Простые и увлекательные упражнения по развитию памяти. 15 минут в день.</a:t>
            </a:r>
          </a:p>
          <a:p>
            <a:r>
              <a:rPr lang="ru-RU" b="1" i="1" u="sng" dirty="0">
                <a:latin typeface="Franklin Gothic Book" pitchFamily="34" charset="0"/>
              </a:rPr>
              <a:t> </a:t>
            </a:r>
            <a:r>
              <a:rPr lang="ru-RU" dirty="0" smtClean="0">
                <a:latin typeface="Franklin Gothic Book" pitchFamily="34" charset="0"/>
              </a:rPr>
              <a:t>Книги </a:t>
            </a:r>
            <a:r>
              <a:rPr lang="ru-RU" dirty="0">
                <a:latin typeface="Franklin Gothic Book" pitchFamily="34" charset="0"/>
              </a:rPr>
              <a:t>предназначены для занятий с детьми старшего дошкольного возраста. Увлекательные задания и игры, собранные в книге, способствуют развитию у ребенка различных видов памяти: наглядно-образной, зрительной, слуховой, механической и смысловой. Выполняя задания и упражнения, ребенок научится управлять своим вниманием, потренирует память. Эти навыки необходимы для дальнейшего успешного обучения в </a:t>
            </a:r>
            <a:r>
              <a:rPr lang="ru-RU" dirty="0" smtClean="0">
                <a:latin typeface="Franklin Gothic Book" pitchFamily="34" charset="0"/>
              </a:rPr>
              <a:t>школе.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Развитие памяти, внимания, мышления</a:t>
            </a:r>
            <a:endParaRPr lang="ru-RU" b="1" dirty="0"/>
          </a:p>
        </p:txBody>
      </p:sp>
      <p:pic>
        <p:nvPicPr>
          <p:cNvPr id="29699" name="Рисунок 3" descr="10022623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05263"/>
            <a:ext cx="190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10012380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076700"/>
            <a:ext cx="1905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39750" y="474663"/>
            <a:ext cx="5327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Franklin Gothic Book" pitchFamily="34" charset="0"/>
              </a:rPr>
              <a:t>Л. М. Козырева </a:t>
            </a:r>
            <a:r>
              <a:rPr lang="ru-RU" b="1" i="1" u="sng">
                <a:latin typeface="Franklin Gothic Book" pitchFamily="34" charset="0"/>
              </a:rPr>
              <a:t>Развитие речи и памяти. Развивающие задания для логопедических занятий.</a:t>
            </a:r>
          </a:p>
          <a:p>
            <a:r>
              <a:rPr lang="ru-RU">
                <a:latin typeface="Franklin Gothic Book" pitchFamily="34" charset="0"/>
              </a:rPr>
              <a:t> Данное пособие содержит задания на развитие зрительной, слуховой и комбинированной памяти и материалы по исследованию различных видов памяти.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 u="sng">
                <a:latin typeface="Franklin Gothic Book" pitchFamily="34" charset="0"/>
              </a:rPr>
              <a:t>А. А. Бабушкина, О. А. Умнова </a:t>
            </a:r>
            <a:r>
              <a:rPr lang="ru-RU" b="1" i="1" u="sng">
                <a:latin typeface="Franklin Gothic Book" pitchFamily="34" charset="0"/>
              </a:rPr>
              <a:t>Лучшие игры и упражнения для развития памяти и интеллекта у детей 5-9 лет.</a:t>
            </a:r>
          </a:p>
          <a:p>
            <a:r>
              <a:rPr lang="ru-RU">
                <a:latin typeface="Franklin Gothic Book" pitchFamily="34" charset="0"/>
              </a:rPr>
              <a:t> Книга предлагает множество увлекательных игр и заданий, направленных на развитие слуховой, зрительной, тактильной, эмоциональной, словесной и двигательной памяти, внимания и воображения у дошкольников и учеников младшей школы. Издание подробно объясняет методику проведения занятий и содержит специальные тесты, которые позволят оценить уровень интеллектуального и психологического развития ребенка.</a:t>
            </a:r>
          </a:p>
        </p:txBody>
      </p:sp>
      <p:pic>
        <p:nvPicPr>
          <p:cNvPr id="30722" name="Рисунок 2" descr="10007185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035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10035475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213100"/>
            <a:ext cx="20161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410368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 dirty="0">
                <a:latin typeface="Franklin Gothic Book" pitchFamily="34" charset="0"/>
              </a:rPr>
              <a:t>30 уроков развития внимания и памяти </a:t>
            </a:r>
            <a:r>
              <a:rPr lang="ru-RU" u="sng" dirty="0">
                <a:latin typeface="Franklin Gothic Book" pitchFamily="34" charset="0"/>
              </a:rPr>
              <a:t>(составитель И.Андреева) </a:t>
            </a:r>
            <a:r>
              <a:rPr lang="ru-RU" dirty="0">
                <a:latin typeface="Franklin Gothic Book" pitchFamily="34" charset="0"/>
              </a:rPr>
              <a:t>Предлагаемая вашему вниманию пропись, предназначена для детей дошкольного и младшего школьного возраста.  </a:t>
            </a:r>
          </a:p>
          <a:p>
            <a:r>
              <a:rPr lang="ru-RU" dirty="0">
                <a:latin typeface="Franklin Gothic Book" pitchFamily="34" charset="0"/>
              </a:rPr>
              <a:t>Упражнения, данные в пособии, научат вашего ребенка концентрировать внимание, правильно распределять и переключать его. Систематические занятия позволят увеличить объем запоминаемого материала и упрочить его усвоение.</a:t>
            </a: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u="sng" dirty="0">
                <a:latin typeface="Franklin Gothic Book" pitchFamily="34" charset="0"/>
              </a:rPr>
              <a:t>Л. Маврина Е. Семакина </a:t>
            </a:r>
            <a:r>
              <a:rPr lang="ru-RU" i="1" u="sng" dirty="0"/>
              <a:t>Серия Рабочая тетрадь дошкольника</a:t>
            </a:r>
          </a:p>
          <a:p>
            <a:r>
              <a:rPr lang="ru-RU" sz="2000" b="1" i="1" u="sng" dirty="0">
                <a:latin typeface="Franklin Gothic Book" pitchFamily="34" charset="0"/>
              </a:rPr>
              <a:t>Память и внимание. </a:t>
            </a:r>
          </a:p>
          <a:p>
            <a:r>
              <a:rPr lang="ru-RU" sz="2000" b="1" i="1" u="sng" dirty="0">
                <a:latin typeface="Franklin Gothic Book" pitchFamily="34" charset="0"/>
              </a:rPr>
              <a:t>Логика. Сравниваем предметы.</a:t>
            </a:r>
          </a:p>
          <a:p>
            <a:r>
              <a:rPr lang="ru-RU" sz="2000" b="1" i="1" u="sng" dirty="0">
                <a:latin typeface="Franklin Gothic Book" pitchFamily="34" charset="0"/>
              </a:rPr>
              <a:t>Логика. Противоположности.</a:t>
            </a:r>
          </a:p>
        </p:txBody>
      </p:sp>
      <p:pic>
        <p:nvPicPr>
          <p:cNvPr id="31746" name="Рисунок 2" descr="10010635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20713"/>
            <a:ext cx="22320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10032673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05263"/>
            <a:ext cx="1511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10032645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7944">
            <a:off x="7196138" y="49101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 descr="100326809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17778">
            <a:off x="4516438" y="4908550"/>
            <a:ext cx="16732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/>
              <a:t>РАЗЛИЧАЙТЕ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Школьная неуспеваемость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Школьные трудности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Школьная </a:t>
            </a:r>
            <a:r>
              <a:rPr lang="ru-RU" dirty="0" err="1" smtClean="0"/>
              <a:t>неуспешность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учебная неуспеваемость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высокий уровень тревоги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низкая мотивация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smtClean="0"/>
              <a:t>к учебе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нарушения внимания, памяти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неусидчивость, уход в себя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неадекватная самооценка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неуверенность в себе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неверие в возможность удачи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- ожидание помощи</a:t>
            </a:r>
          </a:p>
        </p:txBody>
      </p:sp>
      <p:pic>
        <p:nvPicPr>
          <p:cNvPr id="14339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3038475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827088" y="476250"/>
            <a:ext cx="424973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 dirty="0">
                <a:latin typeface="Franklin Gothic Book" pitchFamily="34" charset="0"/>
              </a:rPr>
              <a:t>Попов-Толмачев Д. </a:t>
            </a:r>
            <a:r>
              <a:rPr lang="ru-RU" sz="2000" b="1" i="1" u="sng" dirty="0">
                <a:latin typeface="Franklin Gothic Book" pitchFamily="34" charset="0"/>
              </a:rPr>
              <a:t>Маленький гений. Развитие памяти у детей  DVD </a:t>
            </a:r>
            <a:r>
              <a:rPr lang="ru-RU" u="sng" dirty="0">
                <a:latin typeface="Franklin Gothic Book" pitchFamily="34" charset="0"/>
              </a:rPr>
              <a:t>(2005)</a:t>
            </a:r>
          </a:p>
          <a:p>
            <a:r>
              <a:rPr lang="ru-RU" dirty="0">
                <a:latin typeface="Franklin Gothic Book" pitchFamily="34" charset="0"/>
              </a:rPr>
              <a:t>С началом обучения в школе дети сталкиваются с огромным потоком новой информации. Необходимо одновременно запоминать и слова, и цифры, и стихи, отвечать у доски и выполнять домашние задания. В результате большинство детишек начинает отставать и, как следствие, появляется </a:t>
            </a:r>
            <a:r>
              <a:rPr lang="ru-RU" dirty="0" smtClean="0">
                <a:latin typeface="Franklin Gothic Book" pitchFamily="34" charset="0"/>
              </a:rPr>
              <a:t>усталость, раздражительность </a:t>
            </a:r>
            <a:r>
              <a:rPr lang="ru-RU" dirty="0">
                <a:latin typeface="Franklin Gothic Book" pitchFamily="34" charset="0"/>
              </a:rPr>
              <a:t>и стойкая неприязнь к обучению. </a:t>
            </a:r>
          </a:p>
          <a:p>
            <a:r>
              <a:rPr lang="ru-RU" dirty="0">
                <a:latin typeface="Franklin Gothic Book" pitchFamily="34" charset="0"/>
              </a:rPr>
              <a:t>В фильме с помощью незатейливых и веселых игр Ваш ребенок научится легко и, самое главное, правильно запоминать целые рассказы, а также сможет развить зрительную и тактильную память (способность запоминать ощущения от прикосновения к различным предметам)</a:t>
            </a:r>
          </a:p>
        </p:txBody>
      </p:sp>
      <p:pic>
        <p:nvPicPr>
          <p:cNvPr id="32770" name="Рисунок 2" descr="10002670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96975"/>
            <a:ext cx="33416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446563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latin typeface="Franklin Gothic Book" pitchFamily="34" charset="0"/>
              </a:rPr>
              <a:t>Диск "Психологические методики для решения проблем в учебе" </a:t>
            </a:r>
          </a:p>
          <a:p>
            <a:r>
              <a:rPr lang="ru-RU" dirty="0">
                <a:latin typeface="Franklin Gothic Book" pitchFamily="34" charset="0"/>
              </a:rPr>
              <a:t>содержит 150 компьютерных заданий для детей младшего школьного возраста (7-9 лет), а также два проверочных теста. Предлагаемые на диске методики рассчитаны на развитие у ребенка:</a:t>
            </a:r>
          </a:p>
          <a:p>
            <a:endParaRPr lang="ru-RU" dirty="0">
              <a:latin typeface="Franklin Gothic Book" pitchFamily="34" charset="0"/>
            </a:endParaRPr>
          </a:p>
          <a:p>
            <a:r>
              <a:rPr lang="ru-RU" dirty="0">
                <a:latin typeface="Franklin Gothic Book" pitchFamily="34" charset="0"/>
              </a:rPr>
              <a:t>- Внимания и памяти</a:t>
            </a:r>
          </a:p>
          <a:p>
            <a:r>
              <a:rPr lang="ru-RU" dirty="0">
                <a:latin typeface="Franklin Gothic Book" pitchFamily="34" charset="0"/>
              </a:rPr>
              <a:t>- Пространственного мышления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>
                <a:latin typeface="Franklin Gothic Book" pitchFamily="34" charset="0"/>
              </a:rPr>
              <a:t>Логико-математических способностей</a:t>
            </a:r>
          </a:p>
          <a:p>
            <a:pPr>
              <a:buFontTx/>
              <a:buChar char="-"/>
            </a:pPr>
            <a:endParaRPr lang="ru-RU" dirty="0">
              <a:latin typeface="Franklin Gothic Book" pitchFamily="34" charset="0"/>
            </a:endParaRPr>
          </a:p>
          <a:p>
            <a:r>
              <a:rPr lang="ru-RU" dirty="0">
                <a:latin typeface="Franklin Gothic Book" pitchFamily="34" charset="0"/>
              </a:rPr>
              <a:t>Диск предназначен как для общего развития интеллекта ребенка, так и для коррекции  таких нарушений как: </a:t>
            </a:r>
            <a:r>
              <a:rPr lang="ru-RU" dirty="0" smtClean="0">
                <a:latin typeface="Franklin Gothic Book" pitchFamily="34" charset="0"/>
              </a:rPr>
              <a:t> дефицит </a:t>
            </a:r>
            <a:r>
              <a:rPr lang="ru-RU" dirty="0">
                <a:latin typeface="Franklin Gothic Book" pitchFamily="34" charset="0"/>
              </a:rPr>
              <a:t>внимания, </a:t>
            </a:r>
            <a:r>
              <a:rPr lang="ru-RU" dirty="0" err="1">
                <a:latin typeface="Franklin Gothic Book" pitchFamily="34" charset="0"/>
              </a:rPr>
              <a:t>дискалькулия</a:t>
            </a:r>
            <a:r>
              <a:rPr lang="ru-RU" dirty="0">
                <a:latin typeface="Franklin Gothic Book" pitchFamily="34" charset="0"/>
              </a:rPr>
              <a:t>, </a:t>
            </a:r>
            <a:r>
              <a:rPr lang="ru-RU" dirty="0" err="1">
                <a:latin typeface="Franklin Gothic Book" pitchFamily="34" charset="0"/>
              </a:rPr>
              <a:t>дислексия</a:t>
            </a:r>
            <a:r>
              <a:rPr lang="ru-RU" dirty="0">
                <a:latin typeface="Franklin Gothic Book" pitchFamily="34" charset="0"/>
              </a:rPr>
              <a:t>, </a:t>
            </a:r>
            <a:r>
              <a:rPr lang="ru-RU" dirty="0" err="1">
                <a:latin typeface="Franklin Gothic Book" pitchFamily="34" charset="0"/>
              </a:rPr>
              <a:t>дисграфия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33794" name="Рисунок 2" descr="reklam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700213"/>
            <a:ext cx="3529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8"/>
          <p:cNvSpPr>
            <a:spLocks noChangeArrowheads="1"/>
          </p:cNvSpPr>
          <p:nvPr/>
        </p:nvSpPr>
        <p:spPr bwMode="auto">
          <a:xfrm>
            <a:off x="900113" y="1557338"/>
            <a:ext cx="7416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                                              </a:t>
            </a:r>
            <a:r>
              <a:rPr lang="en-US" sz="2000" b="1">
                <a:latin typeface="Franklin Gothic Book" pitchFamily="34" charset="0"/>
              </a:rPr>
              <a:t>zanimatika.ru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  <a:p>
            <a:r>
              <a:rPr lang="ru-RU" sz="1600" b="1">
                <a:latin typeface="Franklin Gothic Book" pitchFamily="34" charset="0"/>
              </a:rPr>
              <a:t>Вы найдете статьи, которые ответят на многие ваши вопросы и помогут вам в воспитании детей и общении с ними. По вашей заявке администрация сайта разместит интересующий вас материал. </a:t>
            </a:r>
          </a:p>
          <a:p>
            <a:r>
              <a:rPr lang="ru-RU" sz="1600" b="1">
                <a:latin typeface="Franklin Gothic Book" pitchFamily="34" charset="0"/>
              </a:rPr>
              <a:t>В уголке психолога найдете ответы на вопросы о том, как стать другом ребенку, помочь обрести друзей, научить достойному выходу из конфликтных ситуаций, решению проблем и др.</a:t>
            </a:r>
          </a:p>
          <a:p>
            <a:r>
              <a:rPr lang="ru-RU" sz="1600" b="1">
                <a:latin typeface="Franklin Gothic Book" pitchFamily="34" charset="0"/>
              </a:rPr>
              <a:t>Интересные развивающие игры для раскрытия и развития способностей ребенка (и своих собственных). </a:t>
            </a:r>
          </a:p>
          <a:p>
            <a:r>
              <a:rPr lang="ru-RU" sz="1600" b="1">
                <a:latin typeface="Franklin Gothic Book" pitchFamily="34" charset="0"/>
              </a:rPr>
              <a:t>Занимательные игры для развития интереса и способности к чтению. </a:t>
            </a:r>
          </a:p>
          <a:p>
            <a:r>
              <a:rPr lang="ru-RU" sz="1600" b="1">
                <a:latin typeface="Franklin Gothic Book" pitchFamily="34" charset="0"/>
              </a:rPr>
              <a:t>Несложные рекомендации по организации помощи в учении. </a:t>
            </a:r>
          </a:p>
          <a:p>
            <a:r>
              <a:rPr lang="ru-RU" sz="1600" b="1">
                <a:latin typeface="Franklin Gothic Book" pitchFamily="34" charset="0"/>
              </a:rPr>
              <a:t>Организация семейного досуга. </a:t>
            </a:r>
          </a:p>
          <a:p>
            <a:r>
              <a:rPr lang="ru-RU" sz="1600" b="1">
                <a:latin typeface="Franklin Gothic Book" pitchFamily="34" charset="0"/>
              </a:rPr>
              <a:t>Рекомендации по сбережению и укреплению здоровья.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               Занимательные сайты</a:t>
            </a:r>
            <a:endParaRPr lang="ru-RU" sz="3200" b="1" dirty="0"/>
          </a:p>
        </p:txBody>
      </p:sp>
      <p:pic>
        <p:nvPicPr>
          <p:cNvPr id="34819" name="Рисунок 5" descr="za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60575"/>
            <a:ext cx="54006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539750" y="1196975"/>
            <a:ext cx="81359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Franklin Gothic Book" pitchFamily="34" charset="0"/>
            </a:endParaRPr>
          </a:p>
          <a:p>
            <a:endParaRPr lang="ru-RU" sz="1400">
              <a:latin typeface="Franklin Gothic Book" pitchFamily="34" charset="0"/>
            </a:endParaRPr>
          </a:p>
          <a:p>
            <a:r>
              <a:rPr lang="ru-RU" sz="1600" b="1">
                <a:latin typeface="Franklin Gothic Book" pitchFamily="34" charset="0"/>
              </a:rPr>
              <a:t>Игры на развитие памяти, внимания, мышления, воображения, координации движений,  мелкой моторики и т.д., в которые можно играть с детьми как дома, так и на улице.</a:t>
            </a:r>
          </a:p>
          <a:p>
            <a:r>
              <a:rPr lang="ru-RU" sz="1600" b="1">
                <a:latin typeface="Franklin Gothic Book" pitchFamily="34" charset="0"/>
              </a:rPr>
              <a:t>Игры для детей on-line. </a:t>
            </a:r>
          </a:p>
          <a:p>
            <a:r>
              <a:rPr lang="ru-RU" sz="1600" b="1">
                <a:latin typeface="Franklin Gothic Book" pitchFamily="34" charset="0"/>
              </a:rPr>
              <a:t>Интересные раскраски, дорожки, обводки и т.д.	</a:t>
            </a:r>
          </a:p>
          <a:p>
            <a:r>
              <a:rPr lang="ru-RU" sz="1600" b="1">
                <a:latin typeface="Franklin Gothic Book" pitchFamily="34" charset="0"/>
              </a:rPr>
              <a:t>Головоломки со спичками. Задачи на логику и смекалку, математические головоломки. </a:t>
            </a:r>
          </a:p>
          <a:p>
            <a:r>
              <a:rPr lang="ru-RU" sz="1600" b="1">
                <a:latin typeface="Franklin Gothic Book" pitchFamily="34" charset="0"/>
              </a:rPr>
              <a:t>Графические диктанты, рисунки по клеточкам. </a:t>
            </a:r>
          </a:p>
          <a:p>
            <a:r>
              <a:rPr lang="ru-RU" sz="1600" b="1">
                <a:latin typeface="Franklin Gothic Book" pitchFamily="34" charset="0"/>
              </a:rPr>
              <a:t>Архив статей о воспитании, здоровье и развитии ребенка. </a:t>
            </a:r>
          </a:p>
        </p:txBody>
      </p:sp>
      <p:pic>
        <p:nvPicPr>
          <p:cNvPr id="35842" name="Рисунок 3" descr="kangoor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89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3492500" y="549275"/>
            <a:ext cx="167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Franklin Gothic Book" pitchFamily="34" charset="0"/>
              </a:rPr>
              <a:t>kindergenii.ru</a:t>
            </a:r>
            <a:endParaRPr lang="ru-RU" sz="2000" b="1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684213" y="5229225"/>
            <a:ext cx="6624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Franklin Gothic Book" pitchFamily="34" charset="0"/>
              </a:rPr>
              <a:t>Помимо развивающих игр вы найдете задания на формирование навыков самоконтроля и саморегуляции у детей старшего дошкольного и младшего школьного возраста (от 6 до 10 лет).</a:t>
            </a:r>
          </a:p>
        </p:txBody>
      </p:sp>
      <p:pic>
        <p:nvPicPr>
          <p:cNvPr id="35845" name="Рисунок 6" descr="logo_to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860800"/>
            <a:ext cx="254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3419475" y="4221163"/>
            <a:ext cx="207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Franklin Gothic Book" pitchFamily="34" charset="0"/>
              </a:rPr>
              <a:t>adalin.mospsy.ru</a:t>
            </a: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611188" y="2924175"/>
            <a:ext cx="7416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Franklin Gothic Book" pitchFamily="34" charset="0"/>
            </a:endParaRPr>
          </a:p>
          <a:p>
            <a:r>
              <a:rPr lang="ru-RU" sz="1600" b="1">
                <a:latin typeface="Franklin Gothic Book" pitchFamily="34" charset="0"/>
              </a:rPr>
              <a:t>Сайт детских компьютерных игр.</a:t>
            </a:r>
          </a:p>
          <a:p>
            <a:r>
              <a:rPr lang="ru-RU" sz="1600" b="1">
                <a:latin typeface="Franklin Gothic Book" pitchFamily="34" charset="0"/>
              </a:rPr>
              <a:t>Обучающие и развивающие компьютерные игры и флеш-игры для дошкольников и младших школьников, которые могут использоваться в образовательных учреждениях и дома: пазлы, раскраски, ребусы, головоломки, развивающие восприятие, внимание, зрительную память, логическое мышление – все то, что способствует успешному обучению ребенка в школе.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611188" y="5445125"/>
            <a:ext cx="7632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Franklin Gothic Book" pitchFamily="34" charset="0"/>
              </a:rPr>
              <a:t>Развивающие игры, написанные специально для сайта.</a:t>
            </a:r>
          </a:p>
          <a:p>
            <a:r>
              <a:rPr lang="ru-RU" sz="1600" b="1">
                <a:latin typeface="Franklin Gothic Book" pitchFamily="34" charset="0"/>
              </a:rPr>
              <a:t>Интересные лабиринты формируются автоматически, поэтому при каждом обновлении страницы они будут разные. Лабиринты можно распечатать. Игры для детей on-line. 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635375" y="2708275"/>
            <a:ext cx="1350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Franklin Gothic Book" pitchFamily="34" charset="0"/>
              </a:rPr>
              <a:t>logozavr.ru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3708400" y="4941888"/>
            <a:ext cx="141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Franklin Gothic Book" pitchFamily="34" charset="0"/>
              </a:rPr>
              <a:t>lohmatik.ru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539750" y="1341438"/>
            <a:ext cx="7416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Franklin Gothic Book" pitchFamily="34" charset="0"/>
              </a:rPr>
              <a:t>Сайт с бесплатными развивающими играми и упражнениями для детей </a:t>
            </a:r>
            <a:r>
              <a:rPr lang="ru-RU" sz="1600" b="1" dirty="0" smtClean="0">
                <a:latin typeface="Franklin Gothic Book" pitchFamily="34" charset="0"/>
              </a:rPr>
              <a:t>. Здесь </a:t>
            </a:r>
            <a:r>
              <a:rPr lang="ru-RU" sz="1600" b="1" dirty="0">
                <a:latin typeface="Franklin Gothic Book" pitchFamily="34" charset="0"/>
              </a:rPr>
              <a:t>вы найдете большое количество игр на развитие мышления, внимания, памяти у детей-дошкольников, упражнения на обучение счету и чтению, поделки, уроки рисования и многое другое. У вас будет возможность скачать многие материалы</a:t>
            </a:r>
            <a:r>
              <a:rPr lang="ru-RU" sz="1600" b="1" dirty="0"/>
              <a:t>.</a:t>
            </a:r>
          </a:p>
        </p:txBody>
      </p:sp>
      <p:sp>
        <p:nvSpPr>
          <p:cNvPr id="36870" name="Прямоугольник 6"/>
          <p:cNvSpPr>
            <a:spLocks noChangeArrowheads="1"/>
          </p:cNvSpPr>
          <p:nvPr/>
        </p:nvSpPr>
        <p:spPr bwMode="auto">
          <a:xfrm>
            <a:off x="3492500" y="26035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Franklin Gothic Book" pitchFamily="34" charset="0"/>
              </a:rPr>
              <a:t>games-for-kids.ru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36871" name="Рисунок 7" descr="reclam-468x6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9215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н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232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3" descr="х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276475"/>
            <a:ext cx="3167558" cy="253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4" descr="успех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933825"/>
            <a:ext cx="37084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</a:t>
            </a:r>
            <a:r>
              <a:rPr lang="ru-RU" sz="4000" b="1" dirty="0" smtClean="0"/>
              <a:t>Все  будет  хорошо!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pic>
        <p:nvPicPr>
          <p:cNvPr id="15362" name="Содержимое 3" descr="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1268413"/>
            <a:ext cx="2816225" cy="4525962"/>
          </a:xfrm>
        </p:spPr>
      </p:pic>
      <p:pic>
        <p:nvPicPr>
          <p:cNvPr id="15363" name="Рисунок 4" descr="- копия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205038"/>
            <a:ext cx="230028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- копия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141663"/>
            <a:ext cx="1781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- копия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005263"/>
            <a:ext cx="12811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- копия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4797425"/>
            <a:ext cx="8048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Нарушение функционирования </a:t>
            </a:r>
            <a:br>
              <a:rPr lang="ru-RU" b="1" dirty="0" smtClean="0"/>
            </a:br>
            <a:r>
              <a:rPr lang="ru-RU" b="1" dirty="0" smtClean="0"/>
              <a:t>              нервной системы ребенка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возбудимость или малая активность</a:t>
            </a:r>
          </a:p>
          <a:p>
            <a:r>
              <a:rPr lang="ru-RU" smtClean="0"/>
              <a:t>повышенный или пониженный тонус мышц</a:t>
            </a:r>
          </a:p>
          <a:p>
            <a:r>
              <a:rPr lang="ru-RU" smtClean="0"/>
              <a:t>задержка речевого развития</a:t>
            </a:r>
          </a:p>
          <a:p>
            <a:r>
              <a:rPr lang="ru-RU" smtClean="0"/>
              <a:t>особенности познавательных процессов</a:t>
            </a:r>
          </a:p>
          <a:p>
            <a:endParaRPr lang="ru-RU" smtClean="0"/>
          </a:p>
        </p:txBody>
      </p:sp>
      <p:pic>
        <p:nvPicPr>
          <p:cNvPr id="16387" name="Рисунок 3" descr="- копия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42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малыш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4475" y="4581525"/>
            <a:ext cx="29876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b="1" dirty="0" err="1" smtClean="0"/>
              <a:t>Депривация</a:t>
            </a:r>
            <a:r>
              <a:rPr lang="ru-RU" b="1" dirty="0" smtClean="0"/>
              <a:t> при развитии ребенка</a:t>
            </a:r>
            <a:endParaRPr lang="ru-RU" b="1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b="1" smtClean="0"/>
              <a:t>Несоответствие развивающей среды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b="1" smtClean="0"/>
              <a:t>возрасту и потребностям ребенка:</a:t>
            </a:r>
          </a:p>
          <a:p>
            <a:r>
              <a:rPr lang="ru-RU" smtClean="0"/>
              <a:t>отсутствие занятий</a:t>
            </a:r>
          </a:p>
          <a:p>
            <a:r>
              <a:rPr lang="ru-RU" smtClean="0"/>
              <a:t>перенасыщенные занятия</a:t>
            </a:r>
          </a:p>
        </p:txBody>
      </p:sp>
      <p:pic>
        <p:nvPicPr>
          <p:cNvPr id="17411" name="Рисунок 3" descr="- копия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86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x_23d117c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076700"/>
            <a:ext cx="4340225" cy="258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Личностные и эмоциональные</a:t>
            </a:r>
            <a:br>
              <a:rPr lang="ru-RU" b="1" dirty="0" smtClean="0"/>
            </a:br>
            <a:r>
              <a:rPr lang="ru-RU" b="1" dirty="0" smtClean="0"/>
              <a:t>                    особенности ребенка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50825" y="2205038"/>
            <a:ext cx="8686800" cy="4525962"/>
          </a:xfrm>
        </p:spPr>
        <p:txBody>
          <a:bodyPr/>
          <a:lstStyle/>
          <a:p>
            <a:r>
              <a:rPr lang="ru-RU" smtClean="0"/>
              <a:t>низкая самооценка, неуверенность</a:t>
            </a:r>
          </a:p>
          <a:p>
            <a:r>
              <a:rPr lang="ru-RU" smtClean="0"/>
              <a:t>слепое послушание </a:t>
            </a:r>
          </a:p>
          <a:p>
            <a:r>
              <a:rPr lang="ru-RU" smtClean="0"/>
              <a:t>повышенная эмоциональность</a:t>
            </a:r>
          </a:p>
          <a:p>
            <a:r>
              <a:rPr lang="ru-RU" smtClean="0"/>
              <a:t>тревога</a:t>
            </a:r>
          </a:p>
          <a:p>
            <a:r>
              <a:rPr lang="ru-RU" smtClean="0"/>
              <a:t>апатия       </a:t>
            </a:r>
            <a:endParaRPr lang="ru-RU" b="1" smtClean="0"/>
          </a:p>
        </p:txBody>
      </p:sp>
      <p:pic>
        <p:nvPicPr>
          <p:cNvPr id="18435" name="Рисунок 3" descr="- копия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319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21163"/>
            <a:ext cx="3600450" cy="238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     Школьная ситуация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b="1" smtClean="0"/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r>
              <a:rPr lang="ru-RU" b="1" smtClean="0"/>
              <a:t>отношения с педагогом</a:t>
            </a:r>
          </a:p>
          <a:p>
            <a:r>
              <a:rPr lang="ru-RU" b="1" smtClean="0"/>
              <a:t>отношения с одноклассниками</a:t>
            </a:r>
          </a:p>
          <a:p>
            <a:r>
              <a:rPr lang="ru-RU" b="1" smtClean="0"/>
              <a:t>учебная программа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endParaRPr lang="ru-RU" b="1" smtClean="0"/>
          </a:p>
        </p:txBody>
      </p:sp>
      <p:pic>
        <p:nvPicPr>
          <p:cNvPr id="19459" name="Рисунок 3" descr="- копия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430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konflik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196975"/>
            <a:ext cx="3227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66a1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2211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                </a:t>
            </a:r>
            <a:r>
              <a:rPr lang="ru-RU" sz="3200" b="1" dirty="0" smtClean="0"/>
              <a:t>Семейная ситуация</a:t>
            </a:r>
            <a:endParaRPr lang="ru-RU" sz="32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</a:t>
            </a:r>
          </a:p>
          <a:p>
            <a:endParaRPr lang="ru-RU" b="1" smtClean="0"/>
          </a:p>
          <a:p>
            <a:endParaRPr lang="ru-RU" b="1" smtClean="0"/>
          </a:p>
          <a:p>
            <a:r>
              <a:rPr lang="ru-RU" b="1" smtClean="0"/>
              <a:t>завышенные ожидания</a:t>
            </a:r>
          </a:p>
          <a:p>
            <a:r>
              <a:rPr lang="ru-RU" b="1" smtClean="0"/>
              <a:t> негативная оценка</a:t>
            </a:r>
          </a:p>
          <a:p>
            <a:r>
              <a:rPr lang="ru-RU" b="1" smtClean="0"/>
              <a:t> захваливание                  </a:t>
            </a:r>
          </a:p>
        </p:txBody>
      </p:sp>
      <p:pic>
        <p:nvPicPr>
          <p:cNvPr id="20483" name="Рисунок 3" descr="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2407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x_3fb585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628775"/>
            <a:ext cx="3192463" cy="485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Типичные трудности в обучении младших школьников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268413"/>
          <a:ext cx="7751514" cy="503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757"/>
                <a:gridCol w="3875757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Трудности в обучении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Рекомендации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Ошибки в письменных работах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dirty="0" smtClean="0"/>
                        <a:t>Консультация</a:t>
                      </a:r>
                      <a:r>
                        <a:rPr lang="ru-RU" sz="1800" baseline="0" dirty="0" smtClean="0"/>
                        <a:t> логопеда или психолога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Игры и упражнения на концентрацию внимания, память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Игры и упражнения на развитие самоконтроля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«Лабиринты»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800" baseline="0" dirty="0" smtClean="0"/>
                        <a:t>Чтение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baseline="0" dirty="0" smtClean="0"/>
                    </a:p>
                  </a:txBody>
                  <a:tcPr marT="45723" marB="45723"/>
                </a:tc>
              </a:tr>
              <a:tr h="1484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2. Трудности при решении математических задач, п</a:t>
                      </a:r>
                      <a:r>
                        <a:rPr lang="ru-RU" dirty="0" smtClean="0"/>
                        <a:t>лохое знание таблицы сложения (умножения)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упражнения на развитие логического мышления, памяти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психоневролога, дефектолога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606</TotalTime>
  <Words>1301</Words>
  <Application>Microsoft Office PowerPoint</Application>
  <PresentationFormat>Экран (4:3)</PresentationFormat>
  <Paragraphs>193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Школьная неуспешность и её причины</vt:lpstr>
      <vt:lpstr>РАЗЛИЧАЙТЕ</vt:lpstr>
      <vt:lpstr>Причины школьной неуспешности</vt:lpstr>
      <vt:lpstr>         Нарушение функционирования                нервной системы ребенка </vt:lpstr>
      <vt:lpstr>         Депривация при развитии ребенка</vt:lpstr>
      <vt:lpstr>           Личностные и эмоциональные                     особенности ребенка</vt:lpstr>
      <vt:lpstr>                Школьная ситуация </vt:lpstr>
      <vt:lpstr>                    Семейная ситуация</vt:lpstr>
      <vt:lpstr>Типичные трудности в обучении младших школьников</vt:lpstr>
      <vt:lpstr>Слайд 10</vt:lpstr>
      <vt:lpstr>Слайд 11</vt:lpstr>
      <vt:lpstr>Слайд 12</vt:lpstr>
      <vt:lpstr>Слайд 13</vt:lpstr>
      <vt:lpstr>Правила организации занятий родителей с ребенком.</vt:lpstr>
      <vt:lpstr>Графические диктанты  способствуют развитию мелкой моторики, ориентации в пространстве, произвольности поведения, умению ориентироваться на словесную инструкцию, что очень важно для успешного обучения.   </vt:lpstr>
      <vt:lpstr>   Лабиринты  помогут  развить зрительное восприятие, произвольное внимание, координацию движений и мелкую моторику,  умение ориентироваться в пространстве.  Проходя всевозможные  лабиринты, ребенок научиться прогнозировать результаты своей деятельности, станет более усидчивым и терпеливым.   </vt:lpstr>
      <vt:lpstr>Развитие памяти, внимания, мышления</vt:lpstr>
      <vt:lpstr>Слайд 18</vt:lpstr>
      <vt:lpstr>Слайд 19</vt:lpstr>
      <vt:lpstr>Слайд 20</vt:lpstr>
      <vt:lpstr>Слайд 21</vt:lpstr>
      <vt:lpstr>               Занимательные сайты</vt:lpstr>
      <vt:lpstr>Слайд 23</vt:lpstr>
      <vt:lpstr>Слайд 24</vt:lpstr>
      <vt:lpstr>                         Все  будет  хорошо!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неуспешность и её причины</dc:title>
  <dc:creator>il76</dc:creator>
  <cp:lastModifiedBy>Master</cp:lastModifiedBy>
  <cp:revision>75</cp:revision>
  <dcterms:created xsi:type="dcterms:W3CDTF">2012-09-25T05:18:31Z</dcterms:created>
  <dcterms:modified xsi:type="dcterms:W3CDTF">2015-10-29T11:39:38Z</dcterms:modified>
</cp:coreProperties>
</file>