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7" r:id="rId5"/>
    <p:sldId id="269" r:id="rId6"/>
    <p:sldId id="268" r:id="rId7"/>
    <p:sldId id="271" r:id="rId8"/>
    <p:sldId id="270" r:id="rId9"/>
    <p:sldId id="264" r:id="rId10"/>
    <p:sldId id="265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-7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76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8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7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15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36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39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85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7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44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86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94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E40D-4509-47C0-836D-631F408A1D06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080F4-4C8F-4BEA-8505-7C79B3C57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87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5069" y="1009407"/>
            <a:ext cx="605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Омофоны 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6936" y="4616970"/>
            <a:ext cx="5861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группа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Водопьянов Даниил Григорьевич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Спирина Наталия Михайловна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109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1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624096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15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202" y="0"/>
            <a:ext cx="59287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85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 духовной пище (притча)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82" y="-1"/>
            <a:ext cx="10747514" cy="75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597" y="1705970"/>
            <a:ext cx="8478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310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6405/52732579.132/0_a5cc2_e0c7194c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5377" y="-254830"/>
            <a:ext cx="13373231" cy="78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8433" y="1646530"/>
            <a:ext cx="34427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Цель проекта:</a:t>
            </a:r>
          </a:p>
          <a:p>
            <a:endParaRPr lang="ru-RU" sz="40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азвитие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интереса к русскому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языку.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Развитие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языковой чуткости.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65692" y="1244181"/>
            <a:ext cx="43921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языкового творчества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ценности уроков русского языка, когда омофоны становятся источником юмора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омофонов в письменной речи 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86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7" r="76084"/>
          <a:stretch/>
        </p:blipFill>
        <p:spPr>
          <a:xfrm>
            <a:off x="0" y="-51910"/>
            <a:ext cx="2203554" cy="69099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3147" y="352206"/>
            <a:ext cx="85993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9285" algn="ctr">
              <a:lnSpc>
                <a:spcPct val="12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Омофоны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«одинаково звучащие» слова или словосочетания.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3555" y="1805366"/>
            <a:ext cx="93688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8495" marR="539750" algn="ctr">
              <a:lnSpc>
                <a:spcPct val="12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д--</a:t>
            </a: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омографы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8495" marR="539750" algn="ctr">
              <a:lnSpc>
                <a:spcPct val="12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 одинаковом написании разное произношение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8495" marR="539750" algn="ctr">
              <a:lnSpc>
                <a:spcPct val="120000"/>
              </a:lnSpc>
              <a:spcAft>
                <a:spcPts val="0"/>
              </a:spcAft>
            </a:pP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8495" marR="539750" algn="ctr">
              <a:lnSpc>
                <a:spcPct val="120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па́с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па́с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                 )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омонимы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(звучание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написание совпадают во всех словоформах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8495" marR="539750" algn="ctr">
              <a:lnSpc>
                <a:spcPct val="120000"/>
              </a:lnSpc>
              <a:spcAft>
                <a:spcPts val="0"/>
              </a:spcAft>
            </a:pP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8495" marR="539750" algn="ctr">
              <a:lnSpc>
                <a:spcPct val="120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па́с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          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па́с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               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омоформ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8495" marR="539750" algn="ctr">
              <a:lnSpc>
                <a:spcPct val="120000"/>
              </a:lnSpc>
              <a:spcAft>
                <a:spcPts val="0"/>
              </a:spcAft>
            </a:pPr>
            <a:endParaRPr lang="ru-RU" sz="28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(звучание и написание совпадают в одной грамматической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форме)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playcast.ru/uploads/2014/02/21/75401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15564">
            <a:off x="4375323" y="1410407"/>
            <a:ext cx="700485" cy="124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everfold.ru/img/2a074fdb6357fbbb7ffbc978ea391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2753" y="1501206"/>
            <a:ext cx="779760" cy="8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fakademi.com/index_htm_files/AnimatedBoyJugglingBal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249" y="2703152"/>
            <a:ext cx="1087834" cy="13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laycast.ru/uploads/2013/12/20/690295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233" y="2820001"/>
            <a:ext cx="1835087" cy="12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afakademi.com/index_htm_files/AnimatedBoyJugglingBal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326" y="4301125"/>
            <a:ext cx="1087834" cy="13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367" y="4356077"/>
            <a:ext cx="1402817" cy="10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397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7" r="76084"/>
          <a:stretch/>
        </p:blipFill>
        <p:spPr>
          <a:xfrm>
            <a:off x="0" y="-51910"/>
            <a:ext cx="2203554" cy="6909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6169" y="5710941"/>
            <a:ext cx="952500" cy="95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8190" y="1111736"/>
            <a:ext cx="87942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lvl="0" algn="just">
              <a:spcAft>
                <a:spcPts val="0"/>
              </a:spcAft>
              <a:buSzPts val="1600"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Грамматические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слова: </a:t>
            </a:r>
            <a:endParaRPr lang="en-US" sz="2800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lvl="0" algn="ctr">
              <a:spcAft>
                <a:spcPts val="0"/>
              </a:spcAft>
              <a:buSzPts val="1600"/>
            </a:pPr>
            <a:r>
              <a:rPr lang="ru-RU" sz="2800" i="1" kern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нра́вится</a:t>
            </a:r>
            <a:r>
              <a:rPr lang="ru-RU" sz="2800" i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i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нра́виться</a:t>
            </a:r>
            <a:endParaRPr lang="ru-RU" sz="28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lvl="0" algn="just">
              <a:spcAft>
                <a:spcPts val="0"/>
              </a:spcAft>
              <a:buSzPts val="1600"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Родственные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однокоренные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слова:</a:t>
            </a: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lvl="0" algn="ctr">
              <a:spcAft>
                <a:spcPts val="0"/>
              </a:spcAft>
              <a:buSzPts val="1600"/>
            </a:pPr>
            <a:r>
              <a:rPr lang="ru-RU" sz="2800" i="1" kern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приступи́ть</a:t>
            </a:r>
            <a:r>
              <a:rPr lang="ru-RU" sz="2800" i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i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преступи́ть</a:t>
            </a:r>
            <a:endParaRPr lang="ru-RU" sz="28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algn="just">
              <a:buSzPts val="1600"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Лексические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неродственные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i="1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о́строва</a:t>
            </a:r>
            <a:r>
              <a:rPr lang="ru-RU" sz="2800" i="1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i="1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о́строго</a:t>
            </a:r>
            <a:endParaRPr lang="ru-RU" sz="2800" i="1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algn="just">
              <a:buSzPts val="1600"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Структурные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отличаются </a:t>
            </a:r>
            <a:r>
              <a:rPr lang="ru-RU" sz="2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количеством слов</a:t>
            </a: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US" sz="2800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algn="ctr">
              <a:buSzPts val="1600"/>
            </a:pPr>
            <a:r>
              <a:rPr lang="ru-RU" sz="2800" i="1" kern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пода́рку</a:t>
            </a:r>
            <a:r>
              <a:rPr lang="ru-RU" sz="2800" i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под </a:t>
            </a:r>
            <a:r>
              <a:rPr lang="ru-RU" sz="2800" i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а́рку</a:t>
            </a:r>
            <a:endParaRPr lang="ru-RU" sz="28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lvl="0" algn="just">
              <a:spcAft>
                <a:spcPts val="0"/>
              </a:spcAft>
              <a:buSzPts val="1600"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обственно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-нарицательные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отличаются </a:t>
            </a:r>
            <a:r>
              <a:rPr lang="ru-RU" sz="2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буквой</a:t>
            </a: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800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Дань - дань</a:t>
            </a:r>
            <a:endParaRPr lang="ru-RU" sz="28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39750" lvl="0" algn="just">
              <a:spcAft>
                <a:spcPts val="0"/>
              </a:spcAft>
              <a:buSzPts val="1600"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Сочетательные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различаются </a:t>
            </a:r>
            <a:r>
              <a:rPr lang="ru-RU" sz="2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двумя</a:t>
            </a: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более </a:t>
            </a:r>
            <a:r>
              <a:rPr lang="ru-RU" sz="2800" b="1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овами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сло́в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осло́в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5054" y="317101"/>
            <a:ext cx="4327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омофонов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4" descr="http://img3.proshkolu.ru/content/media/pic/std/1000000/760000/759343-bcb4aa4ca72d0a9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518" y="128119"/>
            <a:ext cx="9429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537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8992" y="0"/>
            <a:ext cx="102767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матрица омофонов</a:t>
            </a:r>
            <a:endParaRPr lang="ru-RU" sz="1200" i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(используется при изучении графики, орфографии, морфологии и словообразования)</a:t>
            </a:r>
            <a:endParaRPr lang="ru-RU" sz="1200" i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img3.proshkolu.ru/content/media/pic/std/1000000/760000/759343-bcb4aa4ca72d0a9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81" y="0"/>
            <a:ext cx="9429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5811815"/>
              </p:ext>
            </p:extLst>
          </p:nvPr>
        </p:nvGraphicFramePr>
        <p:xfrm>
          <a:off x="944563" y="670918"/>
          <a:ext cx="10372725" cy="7270750"/>
        </p:xfrm>
        <a:graphic>
          <a:graphicData uri="http://schemas.openxmlformats.org/presentationml/2006/ole">
            <p:oleObj spid="_x0000_s3079" name="Document" r:id="rId4" imgW="9139493" imgH="642105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1239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555" y="679061"/>
            <a:ext cx="97035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использования дидактической матрицы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 словосочетания с омофонами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омофона слева подбери слово справа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будит    спать            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острова  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перца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увидали    от жары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   всех     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острого     площадь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увядали    мираж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Исправь омофон: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мячи затупились                отвари дверь          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подарку встань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мечи сдулись                      отвори пельмени     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арку рад</a:t>
            </a:r>
            <a:endParaRPr lang="ru-RU" sz="2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7" r="76084"/>
          <a:stretch/>
        </p:blipFill>
        <p:spPr>
          <a:xfrm>
            <a:off x="0" y="-51910"/>
            <a:ext cx="2203554" cy="6909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833" y="576553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19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555" y="679061"/>
            <a:ext cx="970355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использования дидактической матрицы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  высказывание с помощью омофонов: 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металл-метал, тонн-тон, балл-бал, коралл-карал, 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получил высокий ___, прошу на ___.</a:t>
            </a: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Спортсменка _____ ядро из _____.</a:t>
            </a: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знака 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«Только 10 ___» опасный ___.</a:t>
            </a: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украденный _____ бог ____.</a:t>
            </a:r>
            <a:endParaRPr lang="ru-RU" sz="2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7" r="76084"/>
          <a:stretch/>
        </p:blipFill>
        <p:spPr>
          <a:xfrm>
            <a:off x="0" y="-51910"/>
            <a:ext cx="2203554" cy="6909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833" y="576553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1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laycast.ru/uploads/2012/11/18/40771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9729" y="805632"/>
            <a:ext cx="1622796" cy="1633614"/>
          </a:xfrm>
          <a:prstGeom prst="rect">
            <a:avLst/>
          </a:prstGeom>
          <a:noFill/>
        </p:spPr>
      </p:pic>
      <p:pic>
        <p:nvPicPr>
          <p:cNvPr id="22536" name="Picture 8" descr="Живые картинки всё для дизайнеров - фото, клипарты, шрифты, литература и програм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24638">
            <a:off x="6514738" y="5278717"/>
            <a:ext cx="1430355" cy="19059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44" name="Picture 16" descr="Не нужно быть важным, важно быть нужным.- я.ру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033" y="2817129"/>
            <a:ext cx="1255670" cy="904082"/>
          </a:xfrm>
          <a:prstGeom prst="rect">
            <a:avLst/>
          </a:prstGeom>
          <a:noFill/>
        </p:spPr>
      </p:pic>
      <p:pic>
        <p:nvPicPr>
          <p:cNvPr id="22550" name="Picture 22" descr="Борисовчане примут участие в турнире по стрельбе из лука в Гродно. 21.b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9797" y="2510926"/>
            <a:ext cx="1622796" cy="23097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54" name="Picture 26" descr="природа, водоем, речка, водопад 240*320 - Фотоальбомы - мир анимаци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1504" y="4617189"/>
            <a:ext cx="1574514" cy="209935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2556" name="Picture 28" descr="Анимация-цветы на прозрачном фоне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0754" y="4153436"/>
            <a:ext cx="1005279" cy="143707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3184" y="82506"/>
            <a:ext cx="715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представление об Омофонах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1020" y="1102057"/>
            <a:ext cx="62183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1. Бежала            через                        .</a:t>
            </a:r>
            <a:endParaRPr lang="ru-RU" sz="2800" i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7865" y="2840127"/>
            <a:ext cx="56092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Сыро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хлебнице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                 .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448" y="1850170"/>
            <a:ext cx="47595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 нас свалился </a:t>
            </a:r>
            <a:r>
              <a:rPr lang="ru-RU" sz="28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.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798" y="3604991"/>
            <a:ext cx="4728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Положи                 на луг</a:t>
            </a:r>
            <a:r>
              <a:rPr lang="ru-RU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0666" y="4513134"/>
            <a:ext cx="34243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Маг увидел          .</a:t>
            </a:r>
            <a:endParaRPr lang="ru-RU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434" y="5764306"/>
            <a:ext cx="4615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Брось </a:t>
            </a:r>
            <a:r>
              <a:rPr lang="ru-RU" sz="280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прут </a:t>
            </a:r>
            <a:r>
              <a:rPr lang="ru-RU" sz="28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                   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17590" y="5960080"/>
            <a:ext cx="5742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                 некуда </a:t>
            </a:r>
            <a:r>
              <a:rPr lang="ru-RU" sz="280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упасть на пиру.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68526">
            <a:off x="3671590" y="1064571"/>
            <a:ext cx="1494822" cy="14948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Picture 4" descr="Сказка о волшебной березке Сказочни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53714" y="805632"/>
            <a:ext cx="1994118" cy="159529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1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83" y="655685"/>
            <a:ext cx="5510030" cy="624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15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454" y="646332"/>
            <a:ext cx="4954972" cy="62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0501" y="0"/>
            <a:ext cx="7340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Коллекция детских иллюстраций </a:t>
            </a:r>
            <a:endParaRPr lang="ru-RU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42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258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Маша</cp:lastModifiedBy>
  <cp:revision>43</cp:revision>
  <dcterms:created xsi:type="dcterms:W3CDTF">2014-11-25T08:43:09Z</dcterms:created>
  <dcterms:modified xsi:type="dcterms:W3CDTF">2015-06-30T05:39:29Z</dcterms:modified>
</cp:coreProperties>
</file>