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7021513" cy="10261600"/>
  <p:notesSz cx="6858000" cy="9947275"/>
  <p:defaultTextStyle>
    <a:defPPr>
      <a:defRPr lang="ru-RU"/>
    </a:defPPr>
    <a:lvl1pPr marL="0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372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87446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1169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74892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68615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62338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56061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4978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232">
          <p15:clr>
            <a:srgbClr val="A4A3A4"/>
          </p15:clr>
        </p15:guide>
        <p15:guide id="4" pos="22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222" y="-72"/>
      </p:cViewPr>
      <p:guideLst>
        <p:guide orient="horz" pos="2880"/>
        <p:guide orient="horz" pos="3232"/>
        <p:guide pos="2160"/>
        <p:guide pos="22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6614" y="3187750"/>
            <a:ext cx="5968286" cy="2199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3227" y="5814907"/>
            <a:ext cx="4915059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0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0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0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1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1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1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9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95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3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90597" y="410942"/>
            <a:ext cx="1579840" cy="875561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1075" y="410942"/>
            <a:ext cx="4622496" cy="875561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5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652" y="6594028"/>
            <a:ext cx="5968286" cy="2038068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4652" y="4349306"/>
            <a:ext cx="5968286" cy="2244724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0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40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108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4811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8514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217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5920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96233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07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1076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9268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90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296985"/>
            <a:ext cx="3102388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1076" y="3254258"/>
            <a:ext cx="3102388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566832" y="2296985"/>
            <a:ext cx="3103606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566832" y="3254258"/>
            <a:ext cx="3103606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08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48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7" y="408565"/>
            <a:ext cx="2310030" cy="173877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5217" y="408566"/>
            <a:ext cx="3925222" cy="8757991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1077" y="2147337"/>
            <a:ext cx="2310030" cy="7019221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265" y="7183122"/>
            <a:ext cx="4212908" cy="84800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6265" y="916893"/>
            <a:ext cx="4212908" cy="6156960"/>
          </a:xfrm>
        </p:spPr>
        <p:txBody>
          <a:bodyPr/>
          <a:lstStyle>
            <a:lvl1pPr marL="0" indent="0">
              <a:buNone/>
              <a:defRPr sz="2500"/>
            </a:lvl1pPr>
            <a:lvl2pPr marL="370292" indent="0">
              <a:buNone/>
              <a:defRPr sz="2300"/>
            </a:lvl2pPr>
            <a:lvl3pPr marL="740584" indent="0">
              <a:buNone/>
              <a:defRPr sz="2000"/>
            </a:lvl3pPr>
            <a:lvl4pPr marL="1110876" indent="0">
              <a:buNone/>
              <a:defRPr sz="1600"/>
            </a:lvl4pPr>
            <a:lvl5pPr marL="1481169" indent="0">
              <a:buNone/>
              <a:defRPr sz="1600"/>
            </a:lvl5pPr>
            <a:lvl6pPr marL="1851461" indent="0">
              <a:buNone/>
              <a:defRPr sz="1600"/>
            </a:lvl6pPr>
            <a:lvl7pPr marL="2221753" indent="0">
              <a:buNone/>
              <a:defRPr sz="1600"/>
            </a:lvl7pPr>
            <a:lvl8pPr marL="2592045" indent="0">
              <a:buNone/>
              <a:defRPr sz="1600"/>
            </a:lvl8pPr>
            <a:lvl9pPr marL="2962338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6265" y="8031129"/>
            <a:ext cx="4212908" cy="1204312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3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6" y="410940"/>
            <a:ext cx="6319362" cy="1710266"/>
          </a:xfrm>
          <a:prstGeom prst="rect">
            <a:avLst/>
          </a:prstGeom>
        </p:spPr>
        <p:txBody>
          <a:bodyPr vert="horz" lIns="98745" tIns="49373" rIns="98745" bIns="4937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394376"/>
            <a:ext cx="6319362" cy="6772181"/>
          </a:xfrm>
          <a:prstGeom prst="rect">
            <a:avLst/>
          </a:prstGeom>
        </p:spPr>
        <p:txBody>
          <a:bodyPr vert="horz" lIns="98745" tIns="49373" rIns="98745" bIns="4937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51076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99018" y="9510985"/>
            <a:ext cx="2223479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032084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0584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7720" indent="-277720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1725" indent="-231433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573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3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6315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6607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6900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7719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47484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70292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40584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10876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69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51461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1753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92045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62338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4336"/>
            <a:ext cx="7021513" cy="44319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Урок</a:t>
            </a:r>
          </a:p>
          <a:p>
            <a:pPr algn="ctr"/>
            <a:endParaRPr lang="ru-RU" sz="6600" b="1" dirty="0" smtClean="0">
              <a:ln w="1143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600" b="1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600" b="1" i="1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6600" b="1" i="1" u="sng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Открытия» новых знаний</a:t>
            </a:r>
            <a:endParaRPr lang="ru-RU" sz="6600" b="1" u="sng" dirty="0" smtClean="0">
              <a:ln w="1143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3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1829" y="2898552"/>
            <a:ext cx="6414063" cy="1484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интериоризация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нового способа действия и исполнительская рефлексия (коллективная, индивидуальная) достижения цели пробного учебного действия.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28" y="5454037"/>
            <a:ext cx="6414064" cy="3977695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необходимо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организовать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учащимися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типовых заданий на новый способ действия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организовать самопроверку учащимися своих решений по эталону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создать (по возможности) ситуацию успеха для каждого ребенка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для учащихся, допустивших ошибки, предоставить возможность выявления причин ошибок и их исправления.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41896" y="830148"/>
            <a:ext cx="7021513" cy="102304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Самостоятельной работы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самопроверкой по эталону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58828" y="-9767"/>
            <a:ext cx="2862686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51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8510" y="2197079"/>
            <a:ext cx="6312416" cy="1484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Является включение нового способа действий в систему знаний, при этом - повторение и закрепление ранее изученного и подготовка к изучению следующих разделов курса.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3739" y="4713926"/>
            <a:ext cx="6377187" cy="400847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нужно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выявить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зафиксировать границы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применимости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нового знания;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организовать выполнение заданий, в которых новый способ действий связывается с ранее изученными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организовать тренировку ранее сформированных умений, требующих доработки или доведения до уровня автоматизированного навыка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  при необходимости организовать подготовку к изучению следующих разделов курса.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1117" y="608001"/>
            <a:ext cx="6607201" cy="76143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Включения в систему знаний и повторения</a:t>
            </a:r>
            <a:r>
              <a:rPr lang="ru-RU" sz="23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88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4784" y="2858593"/>
            <a:ext cx="6486490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самооценка учащимися результатов своей учебной деятельности, осознание метода построения и границ применения нового способа действия.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4784" y="5676261"/>
            <a:ext cx="6486490" cy="3146698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организуется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рефлексия и самооценка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учениками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собственной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учебной деятельности на уроке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учащиеся соотносят цель и результаты своей учебной деятельности и фиксируют степень их соответствия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намечаются цели дальнейшей деятельности и определяются задания для самоподготовки (домашнее задание с элементами выбора, творчества).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6824" y="802703"/>
            <a:ext cx="6442262" cy="746041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этап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Рефлексии учебной деятельности на уроке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46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128201" y="2253795"/>
            <a:ext cx="1337939" cy="4089140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466140" y="2253795"/>
            <a:ext cx="1266094" cy="1364837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68525" y="738312"/>
            <a:ext cx="4795229" cy="1515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98745" tIns="49373" rIns="98745" bIns="49373">
            <a:spAutoFit/>
            <a:sp3d extrusionH="57150">
              <a:bevelT w="38100" h="38100"/>
            </a:sp3d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урока</a:t>
            </a:r>
            <a:endParaRPr lang="ru-RU" sz="22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i="1" dirty="0">
                <a:ln w="19050">
                  <a:noFill/>
                </a:ln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500" b="1" i="1" u="sng" dirty="0" smtClean="0">
                <a:ln w="19050">
                  <a:noFill/>
                </a:ln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Открытие» новых знаний</a:t>
            </a:r>
            <a:endParaRPr lang="ru-RU" sz="2300" b="1" u="sng" dirty="0" smtClean="0">
              <a:ln w="1905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300" b="1" dirty="0">
              <a:ln w="1905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3138" y="6342935"/>
            <a:ext cx="3870125" cy="21310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b="1" u="sng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цель</a:t>
            </a:r>
            <a:r>
              <a:rPr lang="ru-RU" sz="22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ru-RU" sz="2200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умений реализации новых способов действия.</a:t>
            </a:r>
          </a:p>
          <a:p>
            <a:pPr algn="ctr"/>
            <a:r>
              <a:rPr lang="ru-RU" sz="2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97171" y="3618632"/>
            <a:ext cx="3870125" cy="16385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цель: </a:t>
            </a:r>
            <a:endParaRPr lang="ru-RU" b="1" u="sng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понятийной базы за счет включения в нее новых элементов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914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0" y="1943485"/>
            <a:ext cx="6107975" cy="93070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качестве опорного сигнала для описания структуры уроков каждого типа может использоваться схема «матрешка».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8577"/>
            <a:ext cx="6990053" cy="16124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5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урока </a:t>
            </a:r>
          </a:p>
          <a:p>
            <a:pPr algn="ctr"/>
            <a:r>
              <a:rPr lang="ru-RU" sz="2500" b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5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Открытие» </a:t>
            </a:r>
            <a:r>
              <a:rPr lang="ru-RU" sz="2500" b="1" u="sng" dirty="0" smtClean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2500" b="1" u="sng" dirty="0">
              <a:ln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5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5021" y="3595430"/>
            <a:ext cx="6414087" cy="5639688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Этап мотивации (самоопределения) к учебной деятельности;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Этап актуализации и пробного учебного действия;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Этап выявления места и причины затруднения;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Этап построения проекта выхода из затруднения;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Этап реализации построенного проекта;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Этап первичного закрепления с проговариванием во внешней речи;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Этап самостоятельной работы с самопроверкой по эталону;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Этап включения в систему знаний и повторения;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Этап рефлексии учебной деятельности на уроке. </a:t>
            </a:r>
          </a:p>
        </p:txBody>
      </p:sp>
    </p:spTree>
    <p:extLst>
      <p:ext uri="{BB962C8B-B14F-4D97-AF65-F5344CB8AC3E}">
        <p14:creationId xmlns:p14="http://schemas.microsoft.com/office/powerpoint/2010/main" val="14417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4412" y="2948958"/>
            <a:ext cx="6192789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этапа </a:t>
            </a: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выработка на личностно значимом уровне внутренней готовности выполнения требования учебной деятельности.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3139" y="5858082"/>
            <a:ext cx="6690531" cy="2869699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необходимо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для возникновения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внутренней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потребности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включения в деятельность («хочу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актуализировать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ученику со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учебной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 («надо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установить тематические рамки учебной деятельности («могу»).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831" y="680604"/>
            <a:ext cx="6883670" cy="133081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этап </a:t>
            </a:r>
          </a:p>
          <a:p>
            <a:pPr algn="ctr"/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Мотивация (самоопределение)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 учебной деятельности</a:t>
            </a:r>
            <a:endParaRPr lang="ru-RU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92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1474" y="2538512"/>
            <a:ext cx="6404458" cy="12077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 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подготовка мышления учащихся и организация осознания ими внутренней потребности к построению нового способа действий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708" y="4554736"/>
            <a:ext cx="6607201" cy="536269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этого необходимо, чтобы учащиеся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воспроизвели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зафиксировали знания, умения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навыки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достаточные для построения нового способа действий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активизировали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соответствующие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мыслительные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(анализ, синтез, сравнение, обобщение,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классификация,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аналогия и т.д.) и познавательные процессы (внимание, память и т.д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3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актуализировали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норму пробного учебного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надо» - «хочу» - «могу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»);</a:t>
            </a:r>
          </a:p>
          <a:p>
            <a:pPr marL="370292" indent="-370292">
              <a:buAutoNum type="arabicParenR" startAt="3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4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попытались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на применение нового знания, запланированного для изучения на данном уроке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 startAt="4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зафиксировали возникшее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1905" y="759634"/>
            <a:ext cx="6126361" cy="715263"/>
          </a:xfrm>
          <a:prstGeom prst="rect">
            <a:avLst/>
          </a:prstGeom>
        </p:spPr>
        <p:txBody>
          <a:bodyPr wrap="non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Актуализации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пробного учебного действия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414" y="2221676"/>
            <a:ext cx="6215561" cy="9307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осознание того, в чем именно состоит недостаточность их знаний, умений или способностей.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413" y="4403520"/>
            <a:ext cx="6215561" cy="4254694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учащиеся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проанализировали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за шагом с опорой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знаковую запись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проговорили вслух, что и как они делали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зафиксировали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операцию, шаг, на котором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возникло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затруднение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(место затруднения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соотнесли свои действия на этом шаге с изученными способами и зафиксировали, какого знания или умения недостает для решения исходной задачи и задач такого класса или типа вообще (причина затруднения).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1156" y="757219"/>
            <a:ext cx="6787101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Выявления места и причины затруднения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5728" y="2169943"/>
            <a:ext cx="6364343" cy="9307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постановка целей учебной деятельности и на этой основе - выбор способа и средств их реализации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5725" y="3834656"/>
            <a:ext cx="6364343" cy="591668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коммуникативной форме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сформулировали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конкретную цель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своих будущих учебных действий, устраняющих причину возникшего затруднения (то есть сформулировали, какие знания им нужно построить и чему научиться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предложили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согласовали тему урока,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которую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может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уточнить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3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выбрали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 построения нового знания [как?)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етод уточнения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(если новый способ действий можно сконструировать из ранее изученных) или метод дополнения (если изученных аналогов нет и требуется введение принципиально нового знака или способа действий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70292" indent="-370292">
              <a:buAutoNum type="arabicParenR" startAt="3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выбрали средства для построения нового знания (с помощью чего7] - изученные понятия, алгоритмы, модели, формулы, способы записи и т.д.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5624" y="582281"/>
            <a:ext cx="6704549" cy="71526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Построения проекта выхода из затруднения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4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690" y="2204375"/>
            <a:ext cx="6192888" cy="14847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этапа</a:t>
            </a:r>
          </a:p>
          <a:p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построение учащимися нового способа действий и формирование умений его применять как при решении задачи, вызвавшей затруднение, так и при решении задач такого класса или типа вообще.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0586" y="4482728"/>
            <a:ext cx="6447096" cy="4531693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учащиеся должны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основе выбранного метода выдвинуть 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обосновать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гипотезы;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построении нового знания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использовать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предметные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 с моделями, схемами и т.д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3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новый способ действий для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вызвавшей затруднение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 startAt="3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4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зафиксировать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обобщенном виде новый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действий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речи и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знаков;</a:t>
            </a:r>
          </a:p>
          <a:p>
            <a:pPr marL="370292" indent="-370292">
              <a:buAutoNum type="arabicParenR" startAt="4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зафиксировать преодоление возникшего ранее затруднения.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1003" y="721357"/>
            <a:ext cx="4692059" cy="715263"/>
          </a:xfrm>
          <a:prstGeom prst="rect">
            <a:avLst/>
          </a:prstGeom>
        </p:spPr>
        <p:txBody>
          <a:bodyPr wrap="non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этап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построенного проекта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5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9020" y="3071388"/>
            <a:ext cx="5971714" cy="10361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целью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этапа является усвоение учащимися нового способа действия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977" y="5615656"/>
            <a:ext cx="6452675" cy="3202231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реализации этой цели необходимо, чтобы учащиеся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решили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(фронтально, в группах, в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парах)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несколько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типовых заданий на новый способ действия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при этом проговаривали вслух выполненные шаги и их обоснование - определения, алгоритмы, свойства и т.д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3312" y="725346"/>
            <a:ext cx="6635238" cy="1023040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этап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Первичного закрепления </a:t>
            </a:r>
          </a:p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проговариванием во внешней речи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00556" y="-9767"/>
            <a:ext cx="2920958" cy="315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 rtlCol="0">
            <a:spAutoFit/>
          </a:bodyPr>
          <a:lstStyle/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20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1055</Words>
  <Application>Microsoft Office PowerPoint</Application>
  <PresentationFormat>Произвольный</PresentationFormat>
  <Paragraphs>179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453</dc:creator>
  <cp:lastModifiedBy>ИМЦ Выборгского р-на</cp:lastModifiedBy>
  <cp:revision>289</cp:revision>
  <cp:lastPrinted>2015-02-06T11:36:47Z</cp:lastPrinted>
  <dcterms:created xsi:type="dcterms:W3CDTF">2015-01-30T10:33:01Z</dcterms:created>
  <dcterms:modified xsi:type="dcterms:W3CDTF">2015-03-31T10:30:36Z</dcterms:modified>
</cp:coreProperties>
</file>