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261" r:id="rId3"/>
    <p:sldId id="308" r:id="rId4"/>
    <p:sldId id="309" r:id="rId5"/>
    <p:sldId id="310" r:id="rId6"/>
    <p:sldId id="283" r:id="rId7"/>
    <p:sldId id="284" r:id="rId8"/>
    <p:sldId id="285" r:id="rId9"/>
    <p:sldId id="311" r:id="rId10"/>
    <p:sldId id="286" r:id="rId11"/>
    <p:sldId id="287" r:id="rId12"/>
    <p:sldId id="288" r:id="rId13"/>
    <p:sldId id="289" r:id="rId14"/>
    <p:sldId id="290" r:id="rId15"/>
    <p:sldId id="291" r:id="rId16"/>
  </p:sldIdLst>
  <p:sldSz cx="7021513" cy="10261600"/>
  <p:notesSz cx="6858000" cy="9947275"/>
  <p:defaultTextStyle>
    <a:defPPr>
      <a:defRPr lang="ru-RU"/>
    </a:defPPr>
    <a:lvl1pPr marL="0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3723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87446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1169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74892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68615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62338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56061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49783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584" y="-120"/>
      </p:cViewPr>
      <p:guideLst>
        <p:guide orient="horz" pos="3232"/>
        <p:guide pos="22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6614" y="3187750"/>
            <a:ext cx="5968286" cy="2199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3227" y="5814907"/>
            <a:ext cx="4915059" cy="26224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0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0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0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1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1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1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9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95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3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90597" y="410942"/>
            <a:ext cx="1579840" cy="875561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51075" y="410942"/>
            <a:ext cx="4622496" cy="875561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5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3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652" y="6594028"/>
            <a:ext cx="5968286" cy="2038068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4652" y="4349306"/>
            <a:ext cx="5968286" cy="2244724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70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40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108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4811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8514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217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5920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96233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07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1076" y="2394376"/>
            <a:ext cx="3101169" cy="677218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9268" y="2394376"/>
            <a:ext cx="3101169" cy="677218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90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296985"/>
            <a:ext cx="3102388" cy="95727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0292" indent="0">
              <a:buNone/>
              <a:defRPr sz="1600" b="1"/>
            </a:lvl2pPr>
            <a:lvl3pPr marL="740584" indent="0">
              <a:buNone/>
              <a:defRPr sz="1400" b="1"/>
            </a:lvl3pPr>
            <a:lvl4pPr marL="1110876" indent="0">
              <a:buNone/>
              <a:defRPr sz="1400" b="1"/>
            </a:lvl4pPr>
            <a:lvl5pPr marL="1481169" indent="0">
              <a:buNone/>
              <a:defRPr sz="1400" b="1"/>
            </a:lvl5pPr>
            <a:lvl6pPr marL="1851461" indent="0">
              <a:buNone/>
              <a:defRPr sz="1400" b="1"/>
            </a:lvl6pPr>
            <a:lvl7pPr marL="2221753" indent="0">
              <a:buNone/>
              <a:defRPr sz="1400" b="1"/>
            </a:lvl7pPr>
            <a:lvl8pPr marL="2592045" indent="0">
              <a:buNone/>
              <a:defRPr sz="1400" b="1"/>
            </a:lvl8pPr>
            <a:lvl9pPr marL="2962338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1076" y="3254258"/>
            <a:ext cx="3102388" cy="591229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566832" y="2296985"/>
            <a:ext cx="3103606" cy="95727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0292" indent="0">
              <a:buNone/>
              <a:defRPr sz="1600" b="1"/>
            </a:lvl2pPr>
            <a:lvl3pPr marL="740584" indent="0">
              <a:buNone/>
              <a:defRPr sz="1400" b="1"/>
            </a:lvl3pPr>
            <a:lvl4pPr marL="1110876" indent="0">
              <a:buNone/>
              <a:defRPr sz="1400" b="1"/>
            </a:lvl4pPr>
            <a:lvl5pPr marL="1481169" indent="0">
              <a:buNone/>
              <a:defRPr sz="1400" b="1"/>
            </a:lvl5pPr>
            <a:lvl6pPr marL="1851461" indent="0">
              <a:buNone/>
              <a:defRPr sz="1400" b="1"/>
            </a:lvl6pPr>
            <a:lvl7pPr marL="2221753" indent="0">
              <a:buNone/>
              <a:defRPr sz="1400" b="1"/>
            </a:lvl7pPr>
            <a:lvl8pPr marL="2592045" indent="0">
              <a:buNone/>
              <a:defRPr sz="1400" b="1"/>
            </a:lvl8pPr>
            <a:lvl9pPr marL="2962338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566832" y="3254258"/>
            <a:ext cx="3103606" cy="591229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5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08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48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7" y="408565"/>
            <a:ext cx="2310030" cy="173877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5217" y="408566"/>
            <a:ext cx="3925222" cy="8757991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1077" y="2147337"/>
            <a:ext cx="2310030" cy="7019221"/>
          </a:xfrm>
        </p:spPr>
        <p:txBody>
          <a:bodyPr/>
          <a:lstStyle>
            <a:lvl1pPr marL="0" indent="0">
              <a:buNone/>
              <a:defRPr sz="1200"/>
            </a:lvl1pPr>
            <a:lvl2pPr marL="370292" indent="0">
              <a:buNone/>
              <a:defRPr sz="1000"/>
            </a:lvl2pPr>
            <a:lvl3pPr marL="740584" indent="0">
              <a:buNone/>
              <a:defRPr sz="900"/>
            </a:lvl3pPr>
            <a:lvl4pPr marL="1110876" indent="0">
              <a:buNone/>
              <a:defRPr sz="800"/>
            </a:lvl4pPr>
            <a:lvl5pPr marL="1481169" indent="0">
              <a:buNone/>
              <a:defRPr sz="800"/>
            </a:lvl5pPr>
            <a:lvl6pPr marL="1851461" indent="0">
              <a:buNone/>
              <a:defRPr sz="800"/>
            </a:lvl6pPr>
            <a:lvl7pPr marL="2221753" indent="0">
              <a:buNone/>
              <a:defRPr sz="800"/>
            </a:lvl7pPr>
            <a:lvl8pPr marL="2592045" indent="0">
              <a:buNone/>
              <a:defRPr sz="800"/>
            </a:lvl8pPr>
            <a:lvl9pPr marL="2962338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43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265" y="7183122"/>
            <a:ext cx="4212908" cy="84800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6265" y="916893"/>
            <a:ext cx="4212908" cy="6156960"/>
          </a:xfrm>
        </p:spPr>
        <p:txBody>
          <a:bodyPr/>
          <a:lstStyle>
            <a:lvl1pPr marL="0" indent="0">
              <a:buNone/>
              <a:defRPr sz="2500"/>
            </a:lvl1pPr>
            <a:lvl2pPr marL="370292" indent="0">
              <a:buNone/>
              <a:defRPr sz="2300"/>
            </a:lvl2pPr>
            <a:lvl3pPr marL="740584" indent="0">
              <a:buNone/>
              <a:defRPr sz="2000"/>
            </a:lvl3pPr>
            <a:lvl4pPr marL="1110876" indent="0">
              <a:buNone/>
              <a:defRPr sz="1600"/>
            </a:lvl4pPr>
            <a:lvl5pPr marL="1481169" indent="0">
              <a:buNone/>
              <a:defRPr sz="1600"/>
            </a:lvl5pPr>
            <a:lvl6pPr marL="1851461" indent="0">
              <a:buNone/>
              <a:defRPr sz="1600"/>
            </a:lvl6pPr>
            <a:lvl7pPr marL="2221753" indent="0">
              <a:buNone/>
              <a:defRPr sz="1600"/>
            </a:lvl7pPr>
            <a:lvl8pPr marL="2592045" indent="0">
              <a:buNone/>
              <a:defRPr sz="1600"/>
            </a:lvl8pPr>
            <a:lvl9pPr marL="2962338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6265" y="8031129"/>
            <a:ext cx="4212908" cy="1204312"/>
          </a:xfrm>
        </p:spPr>
        <p:txBody>
          <a:bodyPr/>
          <a:lstStyle>
            <a:lvl1pPr marL="0" indent="0">
              <a:buNone/>
              <a:defRPr sz="1200"/>
            </a:lvl1pPr>
            <a:lvl2pPr marL="370292" indent="0">
              <a:buNone/>
              <a:defRPr sz="1000"/>
            </a:lvl2pPr>
            <a:lvl3pPr marL="740584" indent="0">
              <a:buNone/>
              <a:defRPr sz="900"/>
            </a:lvl3pPr>
            <a:lvl4pPr marL="1110876" indent="0">
              <a:buNone/>
              <a:defRPr sz="800"/>
            </a:lvl4pPr>
            <a:lvl5pPr marL="1481169" indent="0">
              <a:buNone/>
              <a:defRPr sz="800"/>
            </a:lvl5pPr>
            <a:lvl6pPr marL="1851461" indent="0">
              <a:buNone/>
              <a:defRPr sz="800"/>
            </a:lvl6pPr>
            <a:lvl7pPr marL="2221753" indent="0">
              <a:buNone/>
              <a:defRPr sz="800"/>
            </a:lvl7pPr>
            <a:lvl8pPr marL="2592045" indent="0">
              <a:buNone/>
              <a:defRPr sz="800"/>
            </a:lvl8pPr>
            <a:lvl9pPr marL="2962338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37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6" y="410940"/>
            <a:ext cx="6319362" cy="1710266"/>
          </a:xfrm>
          <a:prstGeom prst="rect">
            <a:avLst/>
          </a:prstGeom>
        </p:spPr>
        <p:txBody>
          <a:bodyPr vert="horz" lIns="98745" tIns="49373" rIns="98745" bIns="4937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394376"/>
            <a:ext cx="6319362" cy="6772181"/>
          </a:xfrm>
          <a:prstGeom prst="rect">
            <a:avLst/>
          </a:prstGeom>
        </p:spPr>
        <p:txBody>
          <a:bodyPr vert="horz" lIns="98745" tIns="49373" rIns="98745" bIns="4937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51076" y="9510985"/>
            <a:ext cx="1638353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BBFD-79FF-49AF-A3B4-FE50DCA021E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99018" y="9510985"/>
            <a:ext cx="2223479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032084" y="9510985"/>
            <a:ext cx="1638353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40584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7720" indent="-277720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01725" indent="-231433" algn="l" defTabSz="7405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5731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3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6315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6607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6900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77191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47484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70292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40584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10876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69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51461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1753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92045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62338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242368"/>
            <a:ext cx="7021512" cy="34163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 Развивающего контроля</a:t>
            </a:r>
            <a:endParaRPr lang="ru-RU" sz="7200" b="1" dirty="0">
              <a:ln w="1143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600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86573" y="637500"/>
            <a:ext cx="7049704" cy="113980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этап </a:t>
            </a:r>
          </a:p>
          <a:p>
            <a:pPr algn="ctr"/>
            <a:r>
              <a:rPr lang="ru-RU" sz="22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Построения проекта коррекции</a:t>
            </a:r>
          </a:p>
          <a:p>
            <a:pPr algn="ctr"/>
            <a:r>
              <a:rPr lang="ru-RU" sz="22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выявленных затруднений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3138" y="2179853"/>
            <a:ext cx="6516308" cy="15801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постановки целей коррекционной деятельности и на этой основе - выбор способа и средства их реализации.</a:t>
            </a: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9454" y="4888375"/>
            <a:ext cx="6469992" cy="5373042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этого необходимо, чтобы учащиеся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сформулировали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индивидуальную цель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своих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будущих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коррекционных действий (то есть сформулировали, какие понятия и способы действий им нужно уточнить и научиться правильно применять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70292" indent="-370292">
              <a:buAutoNum type="arabicParenR"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выбрали способ (как?) и средства (с помощью чего?) коррекции, то есть установили, какие конкретно изученные понятия, алгоритмы, модели, формулы, способы записи и т.д. им нужно еще раз осмыслить и понять и каким образом они будут это делать (используя эталоны, учебник, анализируя выполнение аналогичных заданий на предыдущих уроках и др.).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6820" y="39449"/>
            <a:ext cx="2934694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22935" y="232629"/>
            <a:ext cx="6801119" cy="71526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построенного проекта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1783" y="1274857"/>
            <a:ext cx="6636710" cy="12077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осмысленная коррекция учащимися своих ошибок в контрольной работе и формирование умения правильно применять соответствующие способы действий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833" y="3258592"/>
            <a:ext cx="6801119" cy="6778462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учащийся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i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которого были затруднения в контрольной работе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должен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(случай 1) исправить свои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ошибки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выбранным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методом на основе применения выбранных средств, а в случае затруднения (случай 2) - с помощью предложенного эталона для самопроверки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в первом случае - соотнести свои результаты исправления ошибок с эталоном для самопроверки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далее в обоих случаях выбрать из предложенных или придумать самому задания на те способы действий (правила, алгоритмы и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т.д.),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которых были допущены ошибки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решить эти задания (часть из них может войти в домашнюю работу).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i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Учащиеся, не допустившие ошибок, продолжают решать задания творческого уровня или выступают к качестве консультантов</a:t>
            </a:r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58828" y="39449"/>
            <a:ext cx="286268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49211" y="530670"/>
            <a:ext cx="7270725" cy="71526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Обобщения затруднений во внешней речи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5348" y="2868148"/>
            <a:ext cx="6326320" cy="1176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закрепление способов действий, вы-звавших затруднение.</a:t>
            </a:r>
          </a:p>
          <a:p>
            <a:endParaRPr lang="ru-RU" sz="16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5347" y="5211610"/>
            <a:ext cx="6349304" cy="203870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организуется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обсуждение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типовых ошибок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проговаривание формулировок способов действий, вызвавших затруднение.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8828" y="39449"/>
            <a:ext cx="286268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11" y="525830"/>
            <a:ext cx="7008703" cy="102304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Самостоятельной работы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самопроверкой по эталону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6865" y="2176369"/>
            <a:ext cx="6547065" cy="1730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Является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интериоризация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способов действий, вызвавших затруднения, самопроверка их усвоения, индивидуальная рефлексия достижения цели, а также создание (по возможности) ситуации успеха.</a:t>
            </a:r>
          </a:p>
          <a:p>
            <a:endParaRPr lang="ru-RU" sz="16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865" y="4645946"/>
            <a:ext cx="6547065" cy="4285472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необходимо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i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учащиеся, допустившие ошибки в контрольной работе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выполняют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самостоятельную работу,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аналогичную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контролируемой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работе, выбирая только те задания, в которых допущены ошибки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проводят самопроверку своих работ по готовому образцу и зафиксировали </a:t>
            </a:r>
            <a:r>
              <a:rPr lang="ru-RU" sz="18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знаково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результаты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фиксируют преодоление возникшего ранее затруднения.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i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Учащиеся, не допустившие ошибки в контрольной работе, выполняют самопроверку заданий творческого уровня по предложенному образцу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02844" y="39449"/>
            <a:ext cx="2718670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2709" y="607942"/>
            <a:ext cx="6801119" cy="71526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Включения в систему знаний и повторения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6862" y="2388915"/>
            <a:ext cx="6461547" cy="14847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применение способов действий, вызвавших затруднения, повторение и закрепление ранее изученного *подготовка к изучению следующих разделов курса.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862" y="5292419"/>
            <a:ext cx="6461547" cy="3700696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этого учащиеся </a:t>
            </a:r>
          </a:p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i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положительном результате предыдущего этапа</a:t>
            </a:r>
            <a:r>
              <a:rPr lang="ru-RU" sz="1800" i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sz="1800" i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1)выполняют задания, в которых рассматриваемые способ действий связываются с ранее изученными и между собой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2)выполняют задания на подготовку к изучению следующие тем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отрицательном результате учащиеся повторяют предыдущий этап для другого варианта.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02844" y="39449"/>
            <a:ext cx="2718670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85683"/>
            <a:ext cx="6963005" cy="71526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Рефлексии учебной деятельности на уроке.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6789" y="1736823"/>
            <a:ext cx="6801119" cy="1515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самооценка результатов контрольно-коррекционной деятельности, осознание метода преодоления затруднений в деятельности и механизма контрольно-коррекционной деятельности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6789" y="4122688"/>
            <a:ext cx="6836216" cy="5639688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учащиеся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проговаривают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 деятельности по контролю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анализируют, где и почему были допущены ошибки, способы их исправления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называют способы действий, вызвавшие затруднение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фиксируют степень соответствия поставленной цели  контрольно-коррекционной деятельности и ее результатов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оценивают полученные результаты собственной деятельности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при необходимости определяются задания для самоподготовки (домашнее задание с элементами выбора, творчества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 намечают цели последующей деятельности.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8828" y="39449"/>
            <a:ext cx="286268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192" y="234256"/>
            <a:ext cx="4275086" cy="1515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98745" tIns="49373" rIns="98745" bIns="49373">
            <a:spAutoFit/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урока</a:t>
            </a:r>
          </a:p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Развивающего контроля</a:t>
            </a:r>
            <a:r>
              <a:rPr lang="ru-RU" sz="23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3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71727" y="4338712"/>
            <a:ext cx="4879389" cy="13308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цель: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и самоконтроль изученных понятий и алгоритмов.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5077" y="6426944"/>
            <a:ext cx="6864496" cy="342369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развивающего контроля предполагают организацию деятельности ученика в соответствии со следующей структурой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написание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учащимися варианта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контрольной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сопоставление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объективно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обоснованным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эталоном выполнения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этой работы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 startAt="2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оценка учащимися результата сопоставления в соответствии с ранее установленными критериями. </a:t>
            </a:r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943095" y="1749739"/>
            <a:ext cx="448640" cy="788669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3391735" y="1749739"/>
            <a:ext cx="919687" cy="2588973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36011" y="2538408"/>
            <a:ext cx="5614167" cy="13308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Деятелъностная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цель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b="1" i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способностей к осуществлению контрольной функции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52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16" y="2706531"/>
            <a:ext cx="6745825" cy="6631559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marL="370292" indent="-370292">
              <a:buAutoNum type="arabicParenR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мотивации (самоопределения) к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контрольно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коррекционной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деятельности; </a:t>
            </a:r>
          </a:p>
          <a:p>
            <a:pPr marL="370292" indent="-370292">
              <a:buAutoNum type="arabicParenR"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Этап актуализации и пробного учебного действия;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Этап локализации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индивидульных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затруднений;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4) Этап построения проекта коррекции выявленных затруднений;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Этап реализации построенного проекта;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Этап обобщения затруднений во внешней речи;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Этап самостоятельной работы с самопроверкой по эталону;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Этап решения заданий творческого уровня;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Этап рефлексии контрольно-коррекционной деятельности.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24609" y="0"/>
            <a:ext cx="7050415" cy="160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5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урока  </a:t>
            </a:r>
          </a:p>
          <a:p>
            <a:pPr algn="ctr"/>
            <a:r>
              <a:rPr lang="ru-RU" sz="24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Развивающий  контроль </a:t>
            </a:r>
          </a:p>
          <a:p>
            <a:pPr algn="ctr"/>
            <a:endParaRPr lang="ru-RU" sz="25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3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6001" y="961892"/>
            <a:ext cx="5021409" cy="13615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развивающего контроля проводятся в завершение изучения крупных разделов курса проводятся в два этапа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0588" y="3088344"/>
            <a:ext cx="3237288" cy="12077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Написание учащимися контрольной работы и ее </a:t>
            </a:r>
            <a:r>
              <a:rPr lang="ru-RU" sz="18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критериальное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оценивание</a:t>
            </a:r>
          </a:p>
          <a:p>
            <a:pPr algn="ctr"/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2395" y="4756043"/>
            <a:ext cx="3814869" cy="12077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Рефлексивный анализ выполненной контрольной работы и коррекция допущенных в работе ошибок</a:t>
            </a:r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1959232" y="2323486"/>
            <a:ext cx="1497474" cy="764858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3456706" y="2323486"/>
            <a:ext cx="1493124" cy="2432557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40588" y="6786984"/>
            <a:ext cx="6516677" cy="2869699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уроках развивающего контроля, в отличие от уроков рефлексии, при проведении контрольной работы акцент делается, прежде всего, на согласование критериев оценивания результатов учебной деятельности, их применение и фиксирование полученного результата сопоставления в форме отметки. 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20" indent="-27772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контрольных работ по объему в 2-3 раза превышает обычные самостоятельные работы, предлагаемые на уроках рефлексии</a:t>
            </a:r>
            <a:r>
              <a:rPr lang="ru-RU" sz="1800" dirty="0"/>
              <a:t>. 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03268" y="39449"/>
            <a:ext cx="281824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16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306" y="1236276"/>
            <a:ext cx="6428802" cy="1423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Варианты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нахождения эталонного варианта (критерии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3642" y="7719342"/>
            <a:ext cx="4570944" cy="10314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Педагогический контроль</a:t>
            </a: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(Держателем эталона является педагог) </a:t>
            </a:r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092803" y="2659426"/>
            <a:ext cx="1371904" cy="787369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3464707" y="2659426"/>
            <a:ext cx="1262512" cy="2736949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2" idx="2"/>
            <a:endCxn id="5" idx="0"/>
          </p:cNvCxnSpPr>
          <p:nvPr/>
        </p:nvCxnSpPr>
        <p:spPr>
          <a:xfrm flipH="1">
            <a:off x="2829114" y="2659426"/>
            <a:ext cx="635593" cy="5059916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50306" y="3446795"/>
            <a:ext cx="3684994" cy="10361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Самоконтроль</a:t>
            </a: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(держателем эталона является сам ученик)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26060" y="5396375"/>
            <a:ext cx="4202317" cy="10361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Взаимоконтроль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держателем эталона является другой ученик)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1888" y="39449"/>
            <a:ext cx="290962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6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868" y="562277"/>
            <a:ext cx="6713932" cy="133081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к коррекционной деятельность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(Проведение контрольной работы)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5163" y="2155827"/>
            <a:ext cx="6340339" cy="20079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является выработка на личностно значимом уровне внутренней готовности к реализации нормативных требований учебной деятельности, однако в данном случае речь идет о норме контрольно-коррекционной деятельности.</a:t>
            </a:r>
          </a:p>
          <a:p>
            <a:endParaRPr lang="ru-RU" sz="16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779" y="4807565"/>
            <a:ext cx="6217723" cy="4808692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требуется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определить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основную цель урока и создать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возникновения внутренней потребности включения в контрольно-коррекционную деятельность («хочу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актуализировать требования к ученику со стороны контрольно-коррекционной деятельности («надо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исходя из решенных ранее задач, установить тематические рамки и создать ориентировочную основу контрольно-коррекционных действий («могу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установить форму и процедуру контроля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предъявить критерий выставления оценки.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02844" y="39449"/>
            <a:ext cx="2718670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9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84127"/>
            <a:ext cx="7002771" cy="102304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Актуализации и пробного учебного действия</a:t>
            </a:r>
          </a:p>
          <a:p>
            <a:pPr algn="ctr"/>
            <a:r>
              <a:rPr lang="ru-RU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(Проведение контрольной работы)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1652" y="1738842"/>
            <a:ext cx="6679317" cy="10845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подготовка мышления учащихся и осознание ими потребности в контроле и самоконтроле результата и выявлении причин затруднений в деятельности.</a:t>
            </a:r>
            <a:endParaRPr lang="ru-RU" sz="16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652" y="3377884"/>
            <a:ext cx="6660196" cy="6747684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этого необходимо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    организовать повторение контролируемых способов действий (норм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    активизировать мыслительные операции (сравнение, обобщение) и познавательные процессы (внимание, память и т.д.), необходимые для выполнения контрольной работы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организовать мотивирование учащихся («хочу» - «надо» -•могу») к выполнению контрольной работы на применение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способов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действий, запланированных для контроля и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последующего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рефлексивного анализа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  организовать индивидуальное написание учащимися контрольной работы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  организовать сопоставление учащимися своих работ по готовому образцу с фиксацией результатов (без исправления ошибок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  предоставить возможность учащимся провести самооценку своих работ по заранее обоснованному критерию.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30836" y="39449"/>
            <a:ext cx="279067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218" y="573239"/>
            <a:ext cx="6801119" cy="102304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Локализации индивидуальных затруднений </a:t>
            </a:r>
          </a:p>
          <a:p>
            <a:pPr algn="ctr"/>
            <a:r>
              <a:rPr lang="ru-RU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(Анализ контрольной работы)</a:t>
            </a:r>
            <a:endParaRPr lang="ru-RU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4313" y="2625723"/>
            <a:ext cx="6120780" cy="14847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выработка на личностно значимом уровне внутренней готовности к коррекционной работе, а также выявление места и причины собственных затруднений в выполнении контрольной работы.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12" y="4969181"/>
            <a:ext cx="6340339" cy="3700696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необходимо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организовать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мотивирование учащихся к коррекционной деятельности («хочу» - «надо» - «могу») и формулировку ими основ ной цели урока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воспроизвести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контролируемые способы действий (нормы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проанализировать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правильность самопроверки учащимися своих работ и при необходимости - согласование их оценок &lt; оценкой учителя.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4852" y="39449"/>
            <a:ext cx="2646662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7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90" y="1962448"/>
            <a:ext cx="6256580" cy="37006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Учащиеся, которые допустили ошибки</a:t>
            </a:r>
            <a:r>
              <a:rPr lang="ru-RU" sz="18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уточняют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исправления ошибок (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строится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предыдущих уроках на основе рефлексивного метода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на основе алгоритма исправления ошибок анализируют свое решение и определяют место ошибок - место затруднений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выявляют и фиксируют способы действий (алгоритмы формулы, правила и т.д.), в которых допущены ошибки, - причину затруднений.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5618" y="5994896"/>
            <a:ext cx="6340339" cy="39776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Учащиеся, не допустившие ошибок</a:t>
            </a:r>
            <a:r>
              <a:rPr lang="ru-RU" sz="1800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1800" u="sng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8577" indent="-308577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этом этапе сравнивают свое решение с эталоном и выполняют задания творческого уровня. </a:t>
            </a:r>
          </a:p>
          <a:p>
            <a:pPr marL="308577" indent="-308577">
              <a:buFont typeface="Arial" panose="020B0604020202020204" pitchFamily="34" charset="0"/>
              <a:buChar char="•"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8577" indent="-308577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 они могут выступать в качестве консультантов сравнение с эталоном необходимо для соотнесения своего решения с используемыми способами действий. </a:t>
            </a:r>
          </a:p>
          <a:p>
            <a:pPr marL="308577" indent="-308577">
              <a:buFont typeface="Arial" panose="020B0604020202020204" pitchFamily="34" charset="0"/>
              <a:buChar char="•"/>
            </a:pP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способствуем формированию речи, логического мышления, умению </a:t>
            </a:r>
            <a:r>
              <a:rPr lang="ru-RU" sz="1800" i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критериально</a:t>
            </a: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обосновывать свою точку зрения.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58828" y="39449"/>
            <a:ext cx="286268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развивающего контроля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70" y="445240"/>
            <a:ext cx="70215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Локализации индивидуальных затруднений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(Анализ контрольной работы)</a:t>
            </a:r>
          </a:p>
        </p:txBody>
      </p:sp>
    </p:spTree>
    <p:extLst>
      <p:ext uri="{BB962C8B-B14F-4D97-AF65-F5344CB8AC3E}">
        <p14:creationId xmlns:p14="http://schemas.microsoft.com/office/powerpoint/2010/main" val="200809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1304</Words>
  <Application>Microsoft Office PowerPoint</Application>
  <PresentationFormat>Произвольный</PresentationFormat>
  <Paragraphs>219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453</dc:creator>
  <cp:lastModifiedBy>453</cp:lastModifiedBy>
  <cp:revision>286</cp:revision>
  <cp:lastPrinted>2015-02-06T11:36:47Z</cp:lastPrinted>
  <dcterms:created xsi:type="dcterms:W3CDTF">2015-01-30T10:33:01Z</dcterms:created>
  <dcterms:modified xsi:type="dcterms:W3CDTF">2015-03-02T12:39:56Z</dcterms:modified>
</cp:coreProperties>
</file>