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4"/>
  </p:notesMasterIdLst>
  <p:sldIdLst>
    <p:sldId id="256" r:id="rId2"/>
    <p:sldId id="260" r:id="rId3"/>
    <p:sldId id="258" r:id="rId4"/>
    <p:sldId id="259" r:id="rId5"/>
    <p:sldId id="268" r:id="rId6"/>
    <p:sldId id="257" r:id="rId7"/>
    <p:sldId id="264" r:id="rId8"/>
    <p:sldId id="265" r:id="rId9"/>
    <p:sldId id="269" r:id="rId10"/>
    <p:sldId id="263" r:id="rId11"/>
    <p:sldId id="262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962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9.4309825948543143E-3"/>
          <c:y val="1.4697441025071274E-2"/>
          <c:w val="0.69997814893723509"/>
          <c:h val="0.945826749702705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Планируемое постапление</c:v>
                </c:pt>
              </c:strCache>
            </c:strRef>
          </c:tx>
          <c:explosion val="25"/>
          <c:dPt>
            <c:idx val="1"/>
            <c:spPr>
              <a:solidFill>
                <a:srgbClr val="D40E38"/>
              </a:solidFill>
            </c:spPr>
          </c:dPt>
          <c:dPt>
            <c:idx val="2"/>
            <c:spPr>
              <a:solidFill>
                <a:schemeClr val="accent3"/>
              </a:solidFill>
            </c:spPr>
          </c:dPt>
          <c:dPt>
            <c:idx val="3"/>
            <c:spPr>
              <a:solidFill>
                <a:srgbClr val="0070C0"/>
              </a:solidFill>
            </c:spPr>
          </c:dPt>
          <c:dPt>
            <c:idx val="4"/>
            <c:spPr>
              <a:solidFill>
                <a:srgbClr val="FFFF00"/>
              </a:solidFill>
            </c:spPr>
          </c:dPt>
          <c:dPt>
            <c:idx val="5"/>
            <c:spPr>
              <a:solidFill>
                <a:srgbClr val="7030A0"/>
              </a:solidFill>
            </c:spPr>
          </c:dPt>
          <c:dLbls>
            <c:showVal val="1"/>
            <c:showLeaderLines val="1"/>
          </c:dLbls>
          <c:cat>
            <c:strRef>
              <c:f>Лист1!$A$2:$A$7</c:f>
              <c:strCache>
                <c:ptCount val="6"/>
                <c:pt idx="0">
                  <c:v>10 класс - 1900</c:v>
                </c:pt>
                <c:pt idx="1">
                  <c:v>Работают - 13</c:v>
                </c:pt>
                <c:pt idx="2">
                  <c:v>СПО - 740</c:v>
                </c:pt>
                <c:pt idx="3">
                  <c:v>НПО - 244</c:v>
                </c:pt>
                <c:pt idx="4">
                  <c:v>Информация неизвестна -41</c:v>
                </c:pt>
                <c:pt idx="5">
                  <c:v>Другое - 48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0.63600000000000179</c:v>
                </c:pt>
                <c:pt idx="1">
                  <c:v>4.0000000000000114E-3</c:v>
                </c:pt>
                <c:pt idx="2">
                  <c:v>0.24700000000000039</c:v>
                </c:pt>
                <c:pt idx="3">
                  <c:v>8.1000000000000044E-2</c:v>
                </c:pt>
                <c:pt idx="4">
                  <c:v>1.4000000000000005E-2</c:v>
                </c:pt>
                <c:pt idx="5">
                  <c:v>1.6000000000000042E-2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30"/>
      <c:rotY val="10"/>
      <c:depthPercent val="140"/>
      <c:perspective val="30"/>
    </c:view3D>
    <c:plotArea>
      <c:layout>
        <c:manualLayout>
          <c:layoutTarget val="inner"/>
          <c:xMode val="edge"/>
          <c:yMode val="edge"/>
          <c:x val="7.3428098795306873E-2"/>
          <c:y val="4.1921172287610775E-2"/>
          <c:w val="0.9095671893049212"/>
          <c:h val="0.4759890517981038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ориентир</c:v>
                </c:pt>
              </c:strCache>
            </c:strRef>
          </c:tx>
          <c:dLbls>
            <c:txPr>
              <a:bodyPr/>
              <a:lstStyle/>
              <a:p>
                <a:pPr>
                  <a:defRPr sz="1400" baseline="0"/>
                </a:pPr>
                <a:endParaRPr lang="ru-RU"/>
              </a:p>
            </c:txPr>
            <c:showVal val="1"/>
          </c:dLbls>
          <c:cat>
            <c:strRef>
              <c:f>Лист1!$A$2:$A$15</c:f>
              <c:strCache>
                <c:ptCount val="14"/>
                <c:pt idx="0">
                  <c:v>Мед. кол.</c:v>
                </c:pt>
                <c:pt idx="1">
                  <c:v>Кол. тур. и гост.серв.</c:v>
                </c:pt>
                <c:pt idx="2">
                  <c:v>Радиополитех</c:v>
                </c:pt>
                <c:pt idx="3">
                  <c:v>Высшая банк. школа </c:v>
                </c:pt>
                <c:pt idx="4">
                  <c:v>Пожарно-спасат. кол.</c:v>
                </c:pt>
                <c:pt idx="5">
                  <c:v>Пед. кол.</c:v>
                </c:pt>
                <c:pt idx="6">
                  <c:v>Кол. упр. и комм.</c:v>
                </c:pt>
                <c:pt idx="7">
                  <c:v>Политех. кол. гор. хоз.</c:v>
                </c:pt>
                <c:pt idx="8">
                  <c:v>Малый фак. при ИТМО</c:v>
                </c:pt>
                <c:pt idx="9">
                  <c:v>Техн. ж/д транспорта</c:v>
                </c:pt>
                <c:pt idx="10">
                  <c:v>Арх.- строит. кол.</c:v>
                </c:pt>
                <c:pt idx="11">
                  <c:v>Петровский кол.</c:v>
                </c:pt>
                <c:pt idx="12">
                  <c:v>Эконом.- техн. кол. питания</c:v>
                </c:pt>
                <c:pt idx="13">
                  <c:v>Технич. кол.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13.4</c:v>
                </c:pt>
                <c:pt idx="1">
                  <c:v>11.4</c:v>
                </c:pt>
                <c:pt idx="2">
                  <c:v>9.6</c:v>
                </c:pt>
                <c:pt idx="3">
                  <c:v>4.5</c:v>
                </c:pt>
                <c:pt idx="4">
                  <c:v>4</c:v>
                </c:pt>
                <c:pt idx="5">
                  <c:v>4</c:v>
                </c:pt>
                <c:pt idx="6">
                  <c:v>3.6</c:v>
                </c:pt>
                <c:pt idx="7">
                  <c:v>3.3</c:v>
                </c:pt>
                <c:pt idx="8">
                  <c:v>2.7</c:v>
                </c:pt>
                <c:pt idx="9">
                  <c:v>2.2000000000000002</c:v>
                </c:pt>
                <c:pt idx="10">
                  <c:v>2.2000000000000002</c:v>
                </c:pt>
                <c:pt idx="11">
                  <c:v>2</c:v>
                </c:pt>
                <c:pt idx="12">
                  <c:v>1.1000000000000001</c:v>
                </c:pt>
                <c:pt idx="13">
                  <c:v>0.70000000000000062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поступление</c:v>
                </c:pt>
              </c:strCache>
            </c:strRef>
          </c:tx>
          <c:spPr>
            <a:solidFill>
              <a:schemeClr val="accent6"/>
            </a:solidFill>
          </c:spPr>
          <c:dLbls>
            <c:txPr>
              <a:bodyPr/>
              <a:lstStyle/>
              <a:p>
                <a:pPr>
                  <a:defRPr sz="1400" baseline="0"/>
                </a:pPr>
                <a:endParaRPr lang="ru-RU"/>
              </a:p>
            </c:txPr>
            <c:showVal val="1"/>
          </c:dLbls>
          <c:cat>
            <c:strRef>
              <c:f>Лист1!$A$2:$A$15</c:f>
              <c:strCache>
                <c:ptCount val="14"/>
                <c:pt idx="0">
                  <c:v>Мед. кол.</c:v>
                </c:pt>
                <c:pt idx="1">
                  <c:v>Кол. тур. и гост.серв.</c:v>
                </c:pt>
                <c:pt idx="2">
                  <c:v>Радиополитех</c:v>
                </c:pt>
                <c:pt idx="3">
                  <c:v>Высшая банк. школа </c:v>
                </c:pt>
                <c:pt idx="4">
                  <c:v>Пожарно-спасат. кол.</c:v>
                </c:pt>
                <c:pt idx="5">
                  <c:v>Пед. кол.</c:v>
                </c:pt>
                <c:pt idx="6">
                  <c:v>Кол. упр. и комм.</c:v>
                </c:pt>
                <c:pt idx="7">
                  <c:v>Политех. кол. гор. хоз.</c:v>
                </c:pt>
                <c:pt idx="8">
                  <c:v>Малый фак. при ИТМО</c:v>
                </c:pt>
                <c:pt idx="9">
                  <c:v>Техн. ж/д транспорта</c:v>
                </c:pt>
                <c:pt idx="10">
                  <c:v>Арх.- строит. кол.</c:v>
                </c:pt>
                <c:pt idx="11">
                  <c:v>Петровский кол.</c:v>
                </c:pt>
                <c:pt idx="12">
                  <c:v>Эконом.- техн. кол. питания</c:v>
                </c:pt>
                <c:pt idx="13">
                  <c:v>Технич. кол.</c:v>
                </c:pt>
              </c:strCache>
            </c:strRef>
          </c:cat>
          <c:val>
            <c:numRef>
              <c:f>Лист1!$C$2:$C$15</c:f>
              <c:numCache>
                <c:formatCode>General</c:formatCode>
                <c:ptCount val="14"/>
                <c:pt idx="0">
                  <c:v>13.1</c:v>
                </c:pt>
                <c:pt idx="1">
                  <c:v>8.2000000000000011</c:v>
                </c:pt>
                <c:pt idx="2">
                  <c:v>11</c:v>
                </c:pt>
                <c:pt idx="3">
                  <c:v>4.4000000000000004</c:v>
                </c:pt>
                <c:pt idx="4">
                  <c:v>2.4</c:v>
                </c:pt>
                <c:pt idx="5">
                  <c:v>5.9</c:v>
                </c:pt>
                <c:pt idx="6">
                  <c:v>4.4000000000000004</c:v>
                </c:pt>
                <c:pt idx="7">
                  <c:v>2.8</c:v>
                </c:pt>
                <c:pt idx="8">
                  <c:v>1.6</c:v>
                </c:pt>
                <c:pt idx="9">
                  <c:v>2.8</c:v>
                </c:pt>
                <c:pt idx="10">
                  <c:v>2.2000000000000002</c:v>
                </c:pt>
                <c:pt idx="11">
                  <c:v>2.6</c:v>
                </c:pt>
                <c:pt idx="12">
                  <c:v>3.2</c:v>
                </c:pt>
                <c:pt idx="13">
                  <c:v>2.7</c:v>
                </c:pt>
              </c:numCache>
            </c:numRef>
          </c:val>
        </c:ser>
        <c:shape val="cylinder"/>
        <c:axId val="94348032"/>
        <c:axId val="94349568"/>
        <c:axId val="92261888"/>
      </c:bar3DChart>
      <c:catAx>
        <c:axId val="94348032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 sz="1400" baseline="0"/>
            </a:pPr>
            <a:endParaRPr lang="ru-RU"/>
          </a:p>
        </c:txPr>
        <c:crossAx val="94349568"/>
        <c:crosses val="autoZero"/>
        <c:auto val="1"/>
        <c:lblAlgn val="ctr"/>
        <c:lblOffset val="100"/>
      </c:catAx>
      <c:valAx>
        <c:axId val="9434956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 baseline="0"/>
            </a:pPr>
            <a:endParaRPr lang="ru-RU"/>
          </a:p>
        </c:txPr>
        <c:crossAx val="94348032"/>
        <c:crosses val="autoZero"/>
        <c:crossBetween val="between"/>
      </c:valAx>
      <c:serAx>
        <c:axId val="92261888"/>
        <c:scaling>
          <c:orientation val="minMax"/>
        </c:scaling>
        <c:delete val="1"/>
        <c:axPos val="b"/>
        <c:tickLblPos val="nextTo"/>
        <c:crossAx val="94349568"/>
        <c:crosses val="autoZero"/>
      </c:ser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30"/>
      <c:rotY val="10"/>
      <c:depthPercent val="140"/>
      <c:perspective val="30"/>
    </c:view3D>
    <c:plotArea>
      <c:layout>
        <c:manualLayout>
          <c:layoutTarget val="inner"/>
          <c:xMode val="edge"/>
          <c:yMode val="edge"/>
          <c:x val="7.3428098795306859E-2"/>
          <c:y val="4.1921172287610768E-2"/>
          <c:w val="0.90956718930492098"/>
          <c:h val="0.4759890517981038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ориентир</c:v>
                </c:pt>
              </c:strCache>
            </c:strRef>
          </c:tx>
          <c:dLbls>
            <c:txPr>
              <a:bodyPr/>
              <a:lstStyle/>
              <a:p>
                <a:pPr>
                  <a:defRPr sz="1400" baseline="0"/>
                </a:pPr>
                <a:endParaRPr lang="ru-RU"/>
              </a:p>
            </c:txPr>
            <c:showVal val="1"/>
          </c:dLbls>
          <c:cat>
            <c:strRef>
              <c:f>Лист1!$A$2:$A$13</c:f>
              <c:strCache>
                <c:ptCount val="12"/>
                <c:pt idx="0">
                  <c:v>Л. № 80</c:v>
                </c:pt>
                <c:pt idx="1">
                  <c:v>ПЛПТ,ПЛКМ</c:v>
                </c:pt>
                <c:pt idx="2">
                  <c:v>Л. Метростроя</c:v>
                </c:pt>
                <c:pt idx="3">
                  <c:v>Л. Метрополитена</c:v>
                </c:pt>
                <c:pt idx="4">
                  <c:v>Оптико-мех. л.</c:v>
                </c:pt>
                <c:pt idx="5">
                  <c:v>Рестав.-худ. проф. л.</c:v>
                </c:pt>
                <c:pt idx="6">
                  <c:v>Судостроит. л.</c:v>
                </c:pt>
                <c:pt idx="7">
                  <c:v>Невский политех. л.</c:v>
                </c:pt>
                <c:pt idx="8">
                  <c:v>Л. "Краснодеревец"</c:v>
                </c:pt>
                <c:pt idx="9">
                  <c:v>Эконом. проф. л.</c:v>
                </c:pt>
                <c:pt idx="10">
                  <c:v>МПЛ (ПУ № 21)</c:v>
                </c:pt>
                <c:pt idx="11">
                  <c:v>Ест.-науч. л.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15.5</c:v>
                </c:pt>
                <c:pt idx="1">
                  <c:v>10.8</c:v>
                </c:pt>
                <c:pt idx="2">
                  <c:v>7</c:v>
                </c:pt>
                <c:pt idx="3">
                  <c:v>5.4</c:v>
                </c:pt>
                <c:pt idx="4">
                  <c:v>3.9</c:v>
                </c:pt>
                <c:pt idx="5">
                  <c:v>3.1</c:v>
                </c:pt>
                <c:pt idx="6">
                  <c:v>2.2999999999999998</c:v>
                </c:pt>
                <c:pt idx="7">
                  <c:v>1.6</c:v>
                </c:pt>
                <c:pt idx="8">
                  <c:v>1.6</c:v>
                </c:pt>
                <c:pt idx="9">
                  <c:v>0.8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поступление</c:v>
                </c:pt>
              </c:strCache>
            </c:strRef>
          </c:tx>
          <c:spPr>
            <a:solidFill>
              <a:schemeClr val="accent6"/>
            </a:solidFill>
          </c:spPr>
          <c:dLbls>
            <c:txPr>
              <a:bodyPr/>
              <a:lstStyle/>
              <a:p>
                <a:pPr>
                  <a:defRPr sz="1400" baseline="0"/>
                </a:pPr>
                <a:endParaRPr lang="ru-RU"/>
              </a:p>
            </c:txPr>
            <c:showVal val="1"/>
          </c:dLbls>
          <c:cat>
            <c:strRef>
              <c:f>Лист1!$A$2:$A$13</c:f>
              <c:strCache>
                <c:ptCount val="12"/>
                <c:pt idx="0">
                  <c:v>Л. № 80</c:v>
                </c:pt>
                <c:pt idx="1">
                  <c:v>ПЛПТ,ПЛКМ</c:v>
                </c:pt>
                <c:pt idx="2">
                  <c:v>Л. Метростроя</c:v>
                </c:pt>
                <c:pt idx="3">
                  <c:v>Л. Метрополитена</c:v>
                </c:pt>
                <c:pt idx="4">
                  <c:v>Оптико-мех. л.</c:v>
                </c:pt>
                <c:pt idx="5">
                  <c:v>Рестав.-худ. проф. л.</c:v>
                </c:pt>
                <c:pt idx="6">
                  <c:v>Судостроит. л.</c:v>
                </c:pt>
                <c:pt idx="7">
                  <c:v>Невский политех. л.</c:v>
                </c:pt>
                <c:pt idx="8">
                  <c:v>Л. "Краснодеревец"</c:v>
                </c:pt>
                <c:pt idx="9">
                  <c:v>Эконом. проф. л.</c:v>
                </c:pt>
                <c:pt idx="10">
                  <c:v>МПЛ (ПУ № 21)</c:v>
                </c:pt>
                <c:pt idx="11">
                  <c:v>Ест.-науч. л.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16.399999999999999</c:v>
                </c:pt>
                <c:pt idx="1">
                  <c:v>11.9</c:v>
                </c:pt>
                <c:pt idx="2">
                  <c:v>5.7</c:v>
                </c:pt>
                <c:pt idx="3">
                  <c:v>3.3</c:v>
                </c:pt>
                <c:pt idx="4">
                  <c:v>2.9</c:v>
                </c:pt>
                <c:pt idx="5">
                  <c:v>2</c:v>
                </c:pt>
                <c:pt idx="6">
                  <c:v>1.2</c:v>
                </c:pt>
                <c:pt idx="7">
                  <c:v>5.7</c:v>
                </c:pt>
                <c:pt idx="8">
                  <c:v>3.3</c:v>
                </c:pt>
                <c:pt idx="9">
                  <c:v>2.9</c:v>
                </c:pt>
                <c:pt idx="10">
                  <c:v>21.3</c:v>
                </c:pt>
                <c:pt idx="11">
                  <c:v>5.3</c:v>
                </c:pt>
              </c:numCache>
            </c:numRef>
          </c:val>
        </c:ser>
        <c:shape val="cylinder"/>
        <c:axId val="94704768"/>
        <c:axId val="94706304"/>
        <c:axId val="92267392"/>
      </c:bar3DChart>
      <c:catAx>
        <c:axId val="94704768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 sz="1400" baseline="0"/>
            </a:pPr>
            <a:endParaRPr lang="ru-RU"/>
          </a:p>
        </c:txPr>
        <c:crossAx val="94706304"/>
        <c:crosses val="autoZero"/>
        <c:auto val="1"/>
        <c:lblAlgn val="ctr"/>
        <c:lblOffset val="100"/>
      </c:catAx>
      <c:valAx>
        <c:axId val="9470630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 baseline="0"/>
            </a:pPr>
            <a:endParaRPr lang="ru-RU"/>
          </a:p>
        </c:txPr>
        <c:crossAx val="94704768"/>
        <c:crosses val="autoZero"/>
        <c:crossBetween val="between"/>
      </c:valAx>
      <c:serAx>
        <c:axId val="92267392"/>
        <c:scaling>
          <c:orientation val="minMax"/>
        </c:scaling>
        <c:delete val="1"/>
        <c:axPos val="b"/>
        <c:tickLblPos val="nextTo"/>
        <c:crossAx val="94706304"/>
        <c:crosses val="autoZero"/>
      </c:ser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рабочих мест (тыс.ед.)</c:v>
                </c:pt>
              </c:strCache>
            </c:strRef>
          </c:tx>
          <c:spPr>
            <a:solidFill>
              <a:schemeClr val="accent1"/>
            </a:solidFill>
          </c:spPr>
          <c:dLbls>
            <c:txPr>
              <a:bodyPr/>
              <a:lstStyle/>
              <a:p>
                <a:pPr>
                  <a:defRPr sz="2500" baseline="46000"/>
                </a:pPr>
                <a:endParaRPr lang="ru-RU"/>
              </a:p>
            </c:txPr>
            <c:showVal val="1"/>
          </c:dLbls>
          <c:cat>
            <c:strRef>
              <c:f>Лист1!$A$2:$A$8</c:f>
              <c:strCache>
                <c:ptCount val="7"/>
                <c:pt idx="0">
                  <c:v>руководители</c:v>
                </c:pt>
                <c:pt idx="1">
                  <c:v>специалисты с ВПО</c:v>
                </c:pt>
                <c:pt idx="2">
                  <c:v>специалисты с СПО</c:v>
                </c:pt>
                <c:pt idx="3">
                  <c:v>технические служащие</c:v>
                </c:pt>
                <c:pt idx="4">
                  <c:v>квалиф.рабочие отраслевых спец-ей</c:v>
                </c:pt>
                <c:pt idx="5">
                  <c:v>квалиф.рабочие сквозных спец-ей</c:v>
                </c:pt>
                <c:pt idx="6">
                  <c:v>неквалиф.рабочие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10.4</c:v>
                </c:pt>
                <c:pt idx="1">
                  <c:v>13.8</c:v>
                </c:pt>
                <c:pt idx="2">
                  <c:v>20.7</c:v>
                </c:pt>
                <c:pt idx="3">
                  <c:v>1</c:v>
                </c:pt>
                <c:pt idx="4">
                  <c:v>58.4</c:v>
                </c:pt>
                <c:pt idx="5">
                  <c:v>19.100000000000001</c:v>
                </c:pt>
                <c:pt idx="6">
                  <c:v>38.9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Кол-во соискателей (тыс.ед.)</c:v>
                </c:pt>
              </c:strCache>
            </c:strRef>
          </c:tx>
          <c:spPr>
            <a:solidFill>
              <a:srgbClr val="1A9620"/>
            </a:solidFill>
          </c:spPr>
          <c:dLbls>
            <c:txPr>
              <a:bodyPr/>
              <a:lstStyle/>
              <a:p>
                <a:pPr>
                  <a:defRPr sz="2400" baseline="5000"/>
                </a:pPr>
                <a:endParaRPr lang="ru-RU"/>
              </a:p>
            </c:txPr>
            <c:showVal val="1"/>
          </c:dLbls>
          <c:cat>
            <c:strRef>
              <c:f>Лист1!$A$2:$A$8</c:f>
              <c:strCache>
                <c:ptCount val="7"/>
                <c:pt idx="0">
                  <c:v>руководители</c:v>
                </c:pt>
                <c:pt idx="1">
                  <c:v>специалисты с ВПО</c:v>
                </c:pt>
                <c:pt idx="2">
                  <c:v>специалисты с СПО</c:v>
                </c:pt>
                <c:pt idx="3">
                  <c:v>технические служащие</c:v>
                </c:pt>
                <c:pt idx="4">
                  <c:v>квалиф.рабочие отраслевых спец-ей</c:v>
                </c:pt>
                <c:pt idx="5">
                  <c:v>квалиф.рабочие сквозных спец-ей</c:v>
                </c:pt>
                <c:pt idx="6">
                  <c:v>неквалиф.рабочие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10.1</c:v>
                </c:pt>
                <c:pt idx="1">
                  <c:v>10.4</c:v>
                </c:pt>
                <c:pt idx="2">
                  <c:v>10.6</c:v>
                </c:pt>
                <c:pt idx="3">
                  <c:v>1.8</c:v>
                </c:pt>
                <c:pt idx="4">
                  <c:v>19.2</c:v>
                </c:pt>
                <c:pt idx="5">
                  <c:v>10.200000000000001</c:v>
                </c:pt>
                <c:pt idx="6">
                  <c:v>14</c:v>
                </c:pt>
              </c:numCache>
            </c:numRef>
          </c:val>
        </c:ser>
        <c:shape val="cylinder"/>
        <c:axId val="94742784"/>
        <c:axId val="94748672"/>
        <c:axId val="0"/>
      </c:bar3DChart>
      <c:catAx>
        <c:axId val="94742784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aseline="0"/>
            </a:pPr>
            <a:endParaRPr lang="ru-RU"/>
          </a:p>
        </c:txPr>
        <c:crossAx val="94748672"/>
        <c:crosses val="autoZero"/>
        <c:auto val="1"/>
        <c:lblAlgn val="ctr"/>
        <c:lblOffset val="100"/>
      </c:catAx>
      <c:valAx>
        <c:axId val="94748672"/>
        <c:scaling>
          <c:orientation val="minMax"/>
        </c:scaling>
        <c:axPos val="l"/>
        <c:majorGridlines>
          <c:spPr>
            <a:ln>
              <a:solidFill>
                <a:schemeClr val="accent5">
                  <a:lumMod val="60000"/>
                  <a:lumOff val="40000"/>
                </a:schemeClr>
              </a:solidFill>
            </a:ln>
          </c:spPr>
        </c:majorGridlines>
        <c:numFmt formatCode="General" sourceLinked="1"/>
        <c:tickLblPos val="nextTo"/>
        <c:crossAx val="94742784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AD05BB-06E3-42E0-B94F-6452CCC941FC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86B129DE-6C0E-476B-91C1-2749E2C9A7C6}">
      <dgm:prSet phldrT="[Текст]" custT="1"/>
      <dgm:spPr/>
      <dgm:t>
        <a:bodyPr/>
        <a:lstStyle/>
        <a:p>
          <a:r>
            <a:rPr lang="ru-RU" sz="3200" dirty="0" smtClean="0"/>
            <a:t>ВУЗ</a:t>
          </a:r>
          <a:endParaRPr lang="ru-RU" sz="3200" dirty="0"/>
        </a:p>
      </dgm:t>
    </dgm:pt>
    <dgm:pt modelId="{14DDFE20-B6AC-42AB-BF90-8558B37C7513}" type="parTrans" cxnId="{E5AE9AF7-DF76-4F0F-9BD6-1AF2595A7728}">
      <dgm:prSet/>
      <dgm:spPr/>
      <dgm:t>
        <a:bodyPr/>
        <a:lstStyle/>
        <a:p>
          <a:endParaRPr lang="ru-RU"/>
        </a:p>
      </dgm:t>
    </dgm:pt>
    <dgm:pt modelId="{6565C497-3400-4397-AEA5-94377FD94874}" type="sibTrans" cxnId="{E5AE9AF7-DF76-4F0F-9BD6-1AF2595A7728}">
      <dgm:prSet/>
      <dgm:spPr/>
      <dgm:t>
        <a:bodyPr/>
        <a:lstStyle/>
        <a:p>
          <a:endParaRPr lang="ru-RU"/>
        </a:p>
      </dgm:t>
    </dgm:pt>
    <dgm:pt modelId="{8A686C5A-00D1-4012-84F1-4500984C4232}">
      <dgm:prSet phldrT="[Текст]" custT="1"/>
      <dgm:spPr/>
      <dgm:t>
        <a:bodyPr/>
        <a:lstStyle/>
        <a:p>
          <a:r>
            <a:rPr lang="ru-RU" sz="3200" dirty="0" smtClean="0"/>
            <a:t>Колледж</a:t>
          </a:r>
          <a:endParaRPr lang="ru-RU" sz="3200" dirty="0"/>
        </a:p>
      </dgm:t>
    </dgm:pt>
    <dgm:pt modelId="{BBFD6037-6637-4FEC-AF54-D47CF2DEFCEA}" type="parTrans" cxnId="{EE3C0F93-C2BA-407C-A7C9-25D5565180A4}">
      <dgm:prSet/>
      <dgm:spPr/>
      <dgm:t>
        <a:bodyPr/>
        <a:lstStyle/>
        <a:p>
          <a:endParaRPr lang="ru-RU"/>
        </a:p>
      </dgm:t>
    </dgm:pt>
    <dgm:pt modelId="{80208439-45C9-453E-B346-8274B6B32B2D}" type="sibTrans" cxnId="{EE3C0F93-C2BA-407C-A7C9-25D5565180A4}">
      <dgm:prSet/>
      <dgm:spPr/>
      <dgm:t>
        <a:bodyPr/>
        <a:lstStyle/>
        <a:p>
          <a:endParaRPr lang="ru-RU"/>
        </a:p>
      </dgm:t>
    </dgm:pt>
    <dgm:pt modelId="{F28BC68C-F5C4-4844-8A39-D6CC7D8C7A14}">
      <dgm:prSet phldrT="[Текст]" custT="1"/>
      <dgm:spPr/>
      <dgm:t>
        <a:bodyPr/>
        <a:lstStyle/>
        <a:p>
          <a:r>
            <a:rPr lang="ru-RU" sz="3200" dirty="0" smtClean="0"/>
            <a:t>школа</a:t>
          </a:r>
          <a:endParaRPr lang="ru-RU" sz="3200" dirty="0"/>
        </a:p>
      </dgm:t>
    </dgm:pt>
    <dgm:pt modelId="{DA4389C2-D56D-4C9D-A7B6-43519886A658}" type="parTrans" cxnId="{358A95E5-0730-4F3D-918B-2AE840C25C0C}">
      <dgm:prSet/>
      <dgm:spPr/>
      <dgm:t>
        <a:bodyPr/>
        <a:lstStyle/>
        <a:p>
          <a:endParaRPr lang="ru-RU"/>
        </a:p>
      </dgm:t>
    </dgm:pt>
    <dgm:pt modelId="{D66F4759-25DA-4F38-B281-F9410D8D5117}" type="sibTrans" cxnId="{358A95E5-0730-4F3D-918B-2AE840C25C0C}">
      <dgm:prSet/>
      <dgm:spPr/>
      <dgm:t>
        <a:bodyPr/>
        <a:lstStyle/>
        <a:p>
          <a:endParaRPr lang="ru-RU"/>
        </a:p>
      </dgm:t>
    </dgm:pt>
    <dgm:pt modelId="{F87B556F-743A-4B8E-81ED-0FF7318DB2A2}" type="pres">
      <dgm:prSet presAssocID="{47AD05BB-06E3-42E0-B94F-6452CCC941FC}" presName="Name0" presStyleCnt="0">
        <dgm:presLayoutVars>
          <dgm:dir/>
          <dgm:animLvl val="lvl"/>
          <dgm:resizeHandles val="exact"/>
        </dgm:presLayoutVars>
      </dgm:prSet>
      <dgm:spPr/>
    </dgm:pt>
    <dgm:pt modelId="{8F62F6DB-700E-4BF4-8DD9-6F1E4E98841E}" type="pres">
      <dgm:prSet presAssocID="{86B129DE-6C0E-476B-91C1-2749E2C9A7C6}" presName="Name8" presStyleCnt="0"/>
      <dgm:spPr/>
    </dgm:pt>
    <dgm:pt modelId="{0F5949E9-5A4D-4ECA-AD25-6300193136A8}" type="pres">
      <dgm:prSet presAssocID="{86B129DE-6C0E-476B-91C1-2749E2C9A7C6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5251C5-9929-4DE5-A46B-73B409C13B3B}" type="pres">
      <dgm:prSet presAssocID="{86B129DE-6C0E-476B-91C1-2749E2C9A7C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6E2BDF-F818-475F-AE3B-4D0866E7842A}" type="pres">
      <dgm:prSet presAssocID="{8A686C5A-00D1-4012-84F1-4500984C4232}" presName="Name8" presStyleCnt="0"/>
      <dgm:spPr/>
    </dgm:pt>
    <dgm:pt modelId="{0765F6F1-988A-4118-BDDA-FE5DD89979B8}" type="pres">
      <dgm:prSet presAssocID="{8A686C5A-00D1-4012-84F1-4500984C4232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7FDD31-6DFA-49B5-BE9B-F2F32D5C7A12}" type="pres">
      <dgm:prSet presAssocID="{8A686C5A-00D1-4012-84F1-4500984C423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6EC5FB-5EC3-4ED3-BD7A-A5DE8A0D0DFA}" type="pres">
      <dgm:prSet presAssocID="{F28BC68C-F5C4-4844-8A39-D6CC7D8C7A14}" presName="Name8" presStyleCnt="0"/>
      <dgm:spPr/>
    </dgm:pt>
    <dgm:pt modelId="{AF0C6125-5E24-4FD8-BA24-0923C58A019C}" type="pres">
      <dgm:prSet presAssocID="{F28BC68C-F5C4-4844-8A39-D6CC7D8C7A14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B1B88B-C18A-4BBE-8122-439B800023F0}" type="pres">
      <dgm:prSet presAssocID="{F28BC68C-F5C4-4844-8A39-D6CC7D8C7A1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E3782C2-F305-4C87-A9E7-A004542B87C7}" type="presOf" srcId="{F28BC68C-F5C4-4844-8A39-D6CC7D8C7A14}" destId="{2EB1B88B-C18A-4BBE-8122-439B800023F0}" srcOrd="1" destOrd="0" presId="urn:microsoft.com/office/officeart/2005/8/layout/pyramid1"/>
    <dgm:cxn modelId="{7394FF8B-8AF0-4A11-A973-BD4C60413F47}" type="presOf" srcId="{8A686C5A-00D1-4012-84F1-4500984C4232}" destId="{0765F6F1-988A-4118-BDDA-FE5DD89979B8}" srcOrd="0" destOrd="0" presId="urn:microsoft.com/office/officeart/2005/8/layout/pyramid1"/>
    <dgm:cxn modelId="{EE3C0F93-C2BA-407C-A7C9-25D5565180A4}" srcId="{47AD05BB-06E3-42E0-B94F-6452CCC941FC}" destId="{8A686C5A-00D1-4012-84F1-4500984C4232}" srcOrd="1" destOrd="0" parTransId="{BBFD6037-6637-4FEC-AF54-D47CF2DEFCEA}" sibTransId="{80208439-45C9-453E-B346-8274B6B32B2D}"/>
    <dgm:cxn modelId="{885AEE0C-F799-4798-9D77-6237E98CEA6A}" type="presOf" srcId="{86B129DE-6C0E-476B-91C1-2749E2C9A7C6}" destId="{115251C5-9929-4DE5-A46B-73B409C13B3B}" srcOrd="1" destOrd="0" presId="urn:microsoft.com/office/officeart/2005/8/layout/pyramid1"/>
    <dgm:cxn modelId="{358A95E5-0730-4F3D-918B-2AE840C25C0C}" srcId="{47AD05BB-06E3-42E0-B94F-6452CCC941FC}" destId="{F28BC68C-F5C4-4844-8A39-D6CC7D8C7A14}" srcOrd="2" destOrd="0" parTransId="{DA4389C2-D56D-4C9D-A7B6-43519886A658}" sibTransId="{D66F4759-25DA-4F38-B281-F9410D8D5117}"/>
    <dgm:cxn modelId="{0D0EBDD7-30D3-43C8-BFB1-112847B716D9}" type="presOf" srcId="{F28BC68C-F5C4-4844-8A39-D6CC7D8C7A14}" destId="{AF0C6125-5E24-4FD8-BA24-0923C58A019C}" srcOrd="0" destOrd="0" presId="urn:microsoft.com/office/officeart/2005/8/layout/pyramid1"/>
    <dgm:cxn modelId="{E5AE9AF7-DF76-4F0F-9BD6-1AF2595A7728}" srcId="{47AD05BB-06E3-42E0-B94F-6452CCC941FC}" destId="{86B129DE-6C0E-476B-91C1-2749E2C9A7C6}" srcOrd="0" destOrd="0" parTransId="{14DDFE20-B6AC-42AB-BF90-8558B37C7513}" sibTransId="{6565C497-3400-4397-AEA5-94377FD94874}"/>
    <dgm:cxn modelId="{117FCFBB-4AD1-4F7E-A3AB-37AE6DDC7008}" type="presOf" srcId="{86B129DE-6C0E-476B-91C1-2749E2C9A7C6}" destId="{0F5949E9-5A4D-4ECA-AD25-6300193136A8}" srcOrd="0" destOrd="0" presId="urn:microsoft.com/office/officeart/2005/8/layout/pyramid1"/>
    <dgm:cxn modelId="{D1560128-1B01-4C90-9757-DC4D04C86CD0}" type="presOf" srcId="{8A686C5A-00D1-4012-84F1-4500984C4232}" destId="{A07FDD31-6DFA-49B5-BE9B-F2F32D5C7A12}" srcOrd="1" destOrd="0" presId="urn:microsoft.com/office/officeart/2005/8/layout/pyramid1"/>
    <dgm:cxn modelId="{B0BD5E31-4938-436A-846C-5077154974E9}" type="presOf" srcId="{47AD05BB-06E3-42E0-B94F-6452CCC941FC}" destId="{F87B556F-743A-4B8E-81ED-0FF7318DB2A2}" srcOrd="0" destOrd="0" presId="urn:microsoft.com/office/officeart/2005/8/layout/pyramid1"/>
    <dgm:cxn modelId="{983382AD-9836-409E-9B47-AE50492F19B4}" type="presParOf" srcId="{F87B556F-743A-4B8E-81ED-0FF7318DB2A2}" destId="{8F62F6DB-700E-4BF4-8DD9-6F1E4E98841E}" srcOrd="0" destOrd="0" presId="urn:microsoft.com/office/officeart/2005/8/layout/pyramid1"/>
    <dgm:cxn modelId="{372B6784-01C7-4FFA-B2C9-4C04E33A35DE}" type="presParOf" srcId="{8F62F6DB-700E-4BF4-8DD9-6F1E4E98841E}" destId="{0F5949E9-5A4D-4ECA-AD25-6300193136A8}" srcOrd="0" destOrd="0" presId="urn:microsoft.com/office/officeart/2005/8/layout/pyramid1"/>
    <dgm:cxn modelId="{6B893EC1-D052-4480-9581-B2D3A895B35E}" type="presParOf" srcId="{8F62F6DB-700E-4BF4-8DD9-6F1E4E98841E}" destId="{115251C5-9929-4DE5-A46B-73B409C13B3B}" srcOrd="1" destOrd="0" presId="urn:microsoft.com/office/officeart/2005/8/layout/pyramid1"/>
    <dgm:cxn modelId="{98C6140D-69EA-4459-BEA1-CCDE99E2AAC5}" type="presParOf" srcId="{F87B556F-743A-4B8E-81ED-0FF7318DB2A2}" destId="{BC6E2BDF-F818-475F-AE3B-4D0866E7842A}" srcOrd="1" destOrd="0" presId="urn:microsoft.com/office/officeart/2005/8/layout/pyramid1"/>
    <dgm:cxn modelId="{ACCA1C3C-10F5-4B43-8F61-EDECF71CA9E5}" type="presParOf" srcId="{BC6E2BDF-F818-475F-AE3B-4D0866E7842A}" destId="{0765F6F1-988A-4118-BDDA-FE5DD89979B8}" srcOrd="0" destOrd="0" presId="urn:microsoft.com/office/officeart/2005/8/layout/pyramid1"/>
    <dgm:cxn modelId="{B83DDF50-1B80-45C7-BC81-F8F1AA9F57B5}" type="presParOf" srcId="{BC6E2BDF-F818-475F-AE3B-4D0866E7842A}" destId="{A07FDD31-6DFA-49B5-BE9B-F2F32D5C7A12}" srcOrd="1" destOrd="0" presId="urn:microsoft.com/office/officeart/2005/8/layout/pyramid1"/>
    <dgm:cxn modelId="{A4477717-932E-47C2-8F58-72C4D04DBF54}" type="presParOf" srcId="{F87B556F-743A-4B8E-81ED-0FF7318DB2A2}" destId="{846EC5FB-5EC3-4ED3-BD7A-A5DE8A0D0DFA}" srcOrd="2" destOrd="0" presId="urn:microsoft.com/office/officeart/2005/8/layout/pyramid1"/>
    <dgm:cxn modelId="{B0F08CDD-491A-4DED-929D-5284C1634576}" type="presParOf" srcId="{846EC5FB-5EC3-4ED3-BD7A-A5DE8A0D0DFA}" destId="{AF0C6125-5E24-4FD8-BA24-0923C58A019C}" srcOrd="0" destOrd="0" presId="urn:microsoft.com/office/officeart/2005/8/layout/pyramid1"/>
    <dgm:cxn modelId="{74E010AA-DF3D-4784-977B-BBE8DFBA21A5}" type="presParOf" srcId="{846EC5FB-5EC3-4ED3-BD7A-A5DE8A0D0DFA}" destId="{2EB1B88B-C18A-4BBE-8122-439B800023F0}" srcOrd="1" destOrd="0" presId="urn:microsoft.com/office/officeart/2005/8/layout/pyramid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AD05BB-06E3-42E0-B94F-6452CCC941FC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86B129DE-6C0E-476B-91C1-2749E2C9A7C6}">
      <dgm:prSet phldrT="[Текст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школа</a:t>
          </a:r>
          <a:endParaRPr lang="ru-RU" dirty="0"/>
        </a:p>
      </dgm:t>
    </dgm:pt>
    <dgm:pt modelId="{14DDFE20-B6AC-42AB-BF90-8558B37C7513}" type="parTrans" cxnId="{E5AE9AF7-DF76-4F0F-9BD6-1AF2595A7728}">
      <dgm:prSet/>
      <dgm:spPr/>
      <dgm:t>
        <a:bodyPr/>
        <a:lstStyle/>
        <a:p>
          <a:endParaRPr lang="ru-RU"/>
        </a:p>
      </dgm:t>
    </dgm:pt>
    <dgm:pt modelId="{6565C497-3400-4397-AEA5-94377FD94874}" type="sibTrans" cxnId="{E5AE9AF7-DF76-4F0F-9BD6-1AF2595A7728}">
      <dgm:prSet/>
      <dgm:spPr/>
      <dgm:t>
        <a:bodyPr/>
        <a:lstStyle/>
        <a:p>
          <a:endParaRPr lang="ru-RU"/>
        </a:p>
      </dgm:t>
    </dgm:pt>
    <dgm:pt modelId="{8A686C5A-00D1-4012-84F1-4500984C4232}">
      <dgm:prSet phldrT="[Текст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ВУЗ</a:t>
          </a:r>
          <a:endParaRPr lang="ru-RU" dirty="0"/>
        </a:p>
      </dgm:t>
    </dgm:pt>
    <dgm:pt modelId="{BBFD6037-6637-4FEC-AF54-D47CF2DEFCEA}" type="parTrans" cxnId="{EE3C0F93-C2BA-407C-A7C9-25D5565180A4}">
      <dgm:prSet/>
      <dgm:spPr/>
      <dgm:t>
        <a:bodyPr/>
        <a:lstStyle/>
        <a:p>
          <a:endParaRPr lang="ru-RU"/>
        </a:p>
      </dgm:t>
    </dgm:pt>
    <dgm:pt modelId="{80208439-45C9-453E-B346-8274B6B32B2D}" type="sibTrans" cxnId="{EE3C0F93-C2BA-407C-A7C9-25D5565180A4}">
      <dgm:prSet/>
      <dgm:spPr/>
      <dgm:t>
        <a:bodyPr/>
        <a:lstStyle/>
        <a:p>
          <a:endParaRPr lang="ru-RU"/>
        </a:p>
      </dgm:t>
    </dgm:pt>
    <dgm:pt modelId="{F28BC68C-F5C4-4844-8A39-D6CC7D8C7A14}">
      <dgm:prSet phldrT="[Текст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колледж</a:t>
          </a:r>
          <a:endParaRPr lang="ru-RU" dirty="0"/>
        </a:p>
      </dgm:t>
    </dgm:pt>
    <dgm:pt modelId="{DA4389C2-D56D-4C9D-A7B6-43519886A658}" type="parTrans" cxnId="{358A95E5-0730-4F3D-918B-2AE840C25C0C}">
      <dgm:prSet/>
      <dgm:spPr/>
      <dgm:t>
        <a:bodyPr/>
        <a:lstStyle/>
        <a:p>
          <a:endParaRPr lang="ru-RU"/>
        </a:p>
      </dgm:t>
    </dgm:pt>
    <dgm:pt modelId="{D66F4759-25DA-4F38-B281-F9410D8D5117}" type="sibTrans" cxnId="{358A95E5-0730-4F3D-918B-2AE840C25C0C}">
      <dgm:prSet/>
      <dgm:spPr/>
      <dgm:t>
        <a:bodyPr/>
        <a:lstStyle/>
        <a:p>
          <a:endParaRPr lang="ru-RU"/>
        </a:p>
      </dgm:t>
    </dgm:pt>
    <dgm:pt modelId="{E5AEA0E0-C800-42CF-A2C2-B0B93A060B2B}" type="pres">
      <dgm:prSet presAssocID="{47AD05BB-06E3-42E0-B94F-6452CCC941FC}" presName="Name0" presStyleCnt="0">
        <dgm:presLayoutVars>
          <dgm:dir/>
          <dgm:animLvl val="lvl"/>
          <dgm:resizeHandles val="exact"/>
        </dgm:presLayoutVars>
      </dgm:prSet>
      <dgm:spPr/>
    </dgm:pt>
    <dgm:pt modelId="{B75F4B2B-D5F9-4D76-8FD0-53FFF0C47DB7}" type="pres">
      <dgm:prSet presAssocID="{86B129DE-6C0E-476B-91C1-2749E2C9A7C6}" presName="Name8" presStyleCnt="0"/>
      <dgm:spPr/>
    </dgm:pt>
    <dgm:pt modelId="{0440C233-37E6-4AF2-9B6B-3C5E28C76E00}" type="pres">
      <dgm:prSet presAssocID="{86B129DE-6C0E-476B-91C1-2749E2C9A7C6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506C9C-09ED-4B12-9AB5-26375C5F44B6}" type="pres">
      <dgm:prSet presAssocID="{86B129DE-6C0E-476B-91C1-2749E2C9A7C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FE1C09-CDE9-4F4D-82EE-4CC9B374850C}" type="pres">
      <dgm:prSet presAssocID="{8A686C5A-00D1-4012-84F1-4500984C4232}" presName="Name8" presStyleCnt="0"/>
      <dgm:spPr/>
    </dgm:pt>
    <dgm:pt modelId="{D80FB835-EC76-476B-9B64-C7F101D84757}" type="pres">
      <dgm:prSet presAssocID="{8A686C5A-00D1-4012-84F1-4500984C4232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5649E1-02A5-4A56-B9C5-9CE8BE79F403}" type="pres">
      <dgm:prSet presAssocID="{8A686C5A-00D1-4012-84F1-4500984C423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E9E4F6-FDC7-40E3-AC59-2D82FBA51E47}" type="pres">
      <dgm:prSet presAssocID="{F28BC68C-F5C4-4844-8A39-D6CC7D8C7A14}" presName="Name8" presStyleCnt="0"/>
      <dgm:spPr/>
    </dgm:pt>
    <dgm:pt modelId="{756D6AB5-E8AC-4B30-BB61-1D23058263F3}" type="pres">
      <dgm:prSet presAssocID="{F28BC68C-F5C4-4844-8A39-D6CC7D8C7A14}" presName="level" presStyleLbl="node1" presStyleIdx="2" presStyleCnt="3" custScaleX="9718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C11A23-981F-4462-BADE-B8057214078E}" type="pres">
      <dgm:prSet presAssocID="{F28BC68C-F5C4-4844-8A39-D6CC7D8C7A1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E3C0F93-C2BA-407C-A7C9-25D5565180A4}" srcId="{47AD05BB-06E3-42E0-B94F-6452CCC941FC}" destId="{8A686C5A-00D1-4012-84F1-4500984C4232}" srcOrd="1" destOrd="0" parTransId="{BBFD6037-6637-4FEC-AF54-D47CF2DEFCEA}" sibTransId="{80208439-45C9-453E-B346-8274B6B32B2D}"/>
    <dgm:cxn modelId="{66BAF935-BAB4-4887-AB8C-A97A0BCDB7F3}" type="presOf" srcId="{F28BC68C-F5C4-4844-8A39-D6CC7D8C7A14}" destId="{3DC11A23-981F-4462-BADE-B8057214078E}" srcOrd="1" destOrd="0" presId="urn:microsoft.com/office/officeart/2005/8/layout/pyramid3"/>
    <dgm:cxn modelId="{B5B6300A-393A-470A-B1E5-DFBEB675A283}" type="presOf" srcId="{F28BC68C-F5C4-4844-8A39-D6CC7D8C7A14}" destId="{756D6AB5-E8AC-4B30-BB61-1D23058263F3}" srcOrd="0" destOrd="0" presId="urn:microsoft.com/office/officeart/2005/8/layout/pyramid3"/>
    <dgm:cxn modelId="{076479C0-1A8F-4991-A0A0-5AB548CAED01}" type="presOf" srcId="{86B129DE-6C0E-476B-91C1-2749E2C9A7C6}" destId="{0440C233-37E6-4AF2-9B6B-3C5E28C76E00}" srcOrd="0" destOrd="0" presId="urn:microsoft.com/office/officeart/2005/8/layout/pyramid3"/>
    <dgm:cxn modelId="{1801DAC3-B096-46A2-BF3D-5C3C207895A2}" type="presOf" srcId="{86B129DE-6C0E-476B-91C1-2749E2C9A7C6}" destId="{4D506C9C-09ED-4B12-9AB5-26375C5F44B6}" srcOrd="1" destOrd="0" presId="urn:microsoft.com/office/officeart/2005/8/layout/pyramid3"/>
    <dgm:cxn modelId="{358A95E5-0730-4F3D-918B-2AE840C25C0C}" srcId="{47AD05BB-06E3-42E0-B94F-6452CCC941FC}" destId="{F28BC68C-F5C4-4844-8A39-D6CC7D8C7A14}" srcOrd="2" destOrd="0" parTransId="{DA4389C2-D56D-4C9D-A7B6-43519886A658}" sibTransId="{D66F4759-25DA-4F38-B281-F9410D8D5117}"/>
    <dgm:cxn modelId="{32258F87-3B13-447B-BC0F-2BD128DB53E8}" type="presOf" srcId="{8A686C5A-00D1-4012-84F1-4500984C4232}" destId="{D80FB835-EC76-476B-9B64-C7F101D84757}" srcOrd="0" destOrd="0" presId="urn:microsoft.com/office/officeart/2005/8/layout/pyramid3"/>
    <dgm:cxn modelId="{E5AE9AF7-DF76-4F0F-9BD6-1AF2595A7728}" srcId="{47AD05BB-06E3-42E0-B94F-6452CCC941FC}" destId="{86B129DE-6C0E-476B-91C1-2749E2C9A7C6}" srcOrd="0" destOrd="0" parTransId="{14DDFE20-B6AC-42AB-BF90-8558B37C7513}" sibTransId="{6565C497-3400-4397-AEA5-94377FD94874}"/>
    <dgm:cxn modelId="{89E52D3A-7DA4-43D1-80C1-E33FD837C27F}" type="presOf" srcId="{8A686C5A-00D1-4012-84F1-4500984C4232}" destId="{615649E1-02A5-4A56-B9C5-9CE8BE79F403}" srcOrd="1" destOrd="0" presId="urn:microsoft.com/office/officeart/2005/8/layout/pyramid3"/>
    <dgm:cxn modelId="{6FC316AC-360A-47D0-A106-C5BC4890A70C}" type="presOf" srcId="{47AD05BB-06E3-42E0-B94F-6452CCC941FC}" destId="{E5AEA0E0-C800-42CF-A2C2-B0B93A060B2B}" srcOrd="0" destOrd="0" presId="urn:microsoft.com/office/officeart/2005/8/layout/pyramid3"/>
    <dgm:cxn modelId="{7B997440-EC9B-4502-BBD4-36E74295DC01}" type="presParOf" srcId="{E5AEA0E0-C800-42CF-A2C2-B0B93A060B2B}" destId="{B75F4B2B-D5F9-4D76-8FD0-53FFF0C47DB7}" srcOrd="0" destOrd="0" presId="urn:microsoft.com/office/officeart/2005/8/layout/pyramid3"/>
    <dgm:cxn modelId="{8CB07DA9-EB2D-4239-93F5-EBB027D19742}" type="presParOf" srcId="{B75F4B2B-D5F9-4D76-8FD0-53FFF0C47DB7}" destId="{0440C233-37E6-4AF2-9B6B-3C5E28C76E00}" srcOrd="0" destOrd="0" presId="urn:microsoft.com/office/officeart/2005/8/layout/pyramid3"/>
    <dgm:cxn modelId="{69151E0A-09F9-4F44-828B-A47B5A041FA7}" type="presParOf" srcId="{B75F4B2B-D5F9-4D76-8FD0-53FFF0C47DB7}" destId="{4D506C9C-09ED-4B12-9AB5-26375C5F44B6}" srcOrd="1" destOrd="0" presId="urn:microsoft.com/office/officeart/2005/8/layout/pyramid3"/>
    <dgm:cxn modelId="{A8AB2BC2-795C-426A-ABE5-2B9D4A094B73}" type="presParOf" srcId="{E5AEA0E0-C800-42CF-A2C2-B0B93A060B2B}" destId="{F6FE1C09-CDE9-4F4D-82EE-4CC9B374850C}" srcOrd="1" destOrd="0" presId="urn:microsoft.com/office/officeart/2005/8/layout/pyramid3"/>
    <dgm:cxn modelId="{FF04DC31-DB25-4A80-9948-4C1DF295077B}" type="presParOf" srcId="{F6FE1C09-CDE9-4F4D-82EE-4CC9B374850C}" destId="{D80FB835-EC76-476B-9B64-C7F101D84757}" srcOrd="0" destOrd="0" presId="urn:microsoft.com/office/officeart/2005/8/layout/pyramid3"/>
    <dgm:cxn modelId="{0B2DA2BE-22EC-4FB5-84F4-F79A94B3EA8B}" type="presParOf" srcId="{F6FE1C09-CDE9-4F4D-82EE-4CC9B374850C}" destId="{615649E1-02A5-4A56-B9C5-9CE8BE79F403}" srcOrd="1" destOrd="0" presId="urn:microsoft.com/office/officeart/2005/8/layout/pyramid3"/>
    <dgm:cxn modelId="{5453A9D5-3027-414F-A77B-51F8B84074E4}" type="presParOf" srcId="{E5AEA0E0-C800-42CF-A2C2-B0B93A060B2B}" destId="{E1E9E4F6-FDC7-40E3-AC59-2D82FBA51E47}" srcOrd="2" destOrd="0" presId="urn:microsoft.com/office/officeart/2005/8/layout/pyramid3"/>
    <dgm:cxn modelId="{9B244EAC-976B-485F-92BA-D35863DE2FFB}" type="presParOf" srcId="{E1E9E4F6-FDC7-40E3-AC59-2D82FBA51E47}" destId="{756D6AB5-E8AC-4B30-BB61-1D23058263F3}" srcOrd="0" destOrd="0" presId="urn:microsoft.com/office/officeart/2005/8/layout/pyramid3"/>
    <dgm:cxn modelId="{4E98C732-F005-4C12-89D0-5E6E74C12A21}" type="presParOf" srcId="{E1E9E4F6-FDC7-40E3-AC59-2D82FBA51E47}" destId="{3DC11A23-981F-4462-BADE-B8057214078E}" srcOrd="1" destOrd="0" presId="urn:microsoft.com/office/officeart/2005/8/layout/pyramid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5E2FB-B97D-4223-B428-FA59221153FF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4CAC6-9EAC-4B79-BF14-F730EB24D2A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4CAC6-9EAC-4B79-BF14-F730EB24D2A7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D2D8-9094-4EB1-AF34-653DDADA84D1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5262FDF-6C2D-47FE-8BD8-C16CCC1231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D2D8-9094-4EB1-AF34-653DDADA84D1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2FDF-6C2D-47FE-8BD8-C16CCC1231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D2D8-9094-4EB1-AF34-653DDADA84D1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2FDF-6C2D-47FE-8BD8-C16CCC1231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D2D8-9094-4EB1-AF34-653DDADA84D1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2FDF-6C2D-47FE-8BD8-C16CCC1231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D2D8-9094-4EB1-AF34-653DDADA84D1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5262FDF-6C2D-47FE-8BD8-C16CCC1231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D2D8-9094-4EB1-AF34-653DDADA84D1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2FDF-6C2D-47FE-8BD8-C16CCC1231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D2D8-9094-4EB1-AF34-653DDADA84D1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2FDF-6C2D-47FE-8BD8-C16CCC1231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D2D8-9094-4EB1-AF34-653DDADA84D1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2FDF-6C2D-47FE-8BD8-C16CCC1231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D2D8-9094-4EB1-AF34-653DDADA84D1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2FDF-6C2D-47FE-8BD8-C16CCC1231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D2D8-9094-4EB1-AF34-653DDADA84D1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2FDF-6C2D-47FE-8BD8-C16CCC1231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D2D8-9094-4EB1-AF34-653DDADA84D1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5262FDF-6C2D-47FE-8BD8-C16CCC1231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5C7D2D8-9094-4EB1-AF34-653DDADA84D1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5262FDF-6C2D-47FE-8BD8-C16CCC1231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9058" y="4572008"/>
            <a:ext cx="4714908" cy="1643074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 err="1" smtClean="0">
                <a:solidFill>
                  <a:srgbClr val="002060"/>
                </a:solidFill>
                <a:latin typeface="+mj-lt"/>
              </a:rPr>
              <a:t>Бойцова</a:t>
            </a:r>
            <a:r>
              <a:rPr lang="ru-RU" dirty="0" smtClean="0">
                <a:solidFill>
                  <a:srgbClr val="002060"/>
                </a:solidFill>
                <a:latin typeface="+mj-lt"/>
              </a:rPr>
              <a:t> Тамара Евгеньевна</a:t>
            </a:r>
          </a:p>
          <a:p>
            <a:pPr algn="l"/>
            <a:r>
              <a:rPr lang="ru-RU" dirty="0" smtClean="0">
                <a:solidFill>
                  <a:srgbClr val="002060"/>
                </a:solidFill>
                <a:latin typeface="+mj-lt"/>
              </a:rPr>
              <a:t>Методист Районного центра профориентации учащихся ОУ Выборгского района.</a:t>
            </a:r>
            <a:endParaRPr lang="ru-RU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Среднее профессиональное образование как залог успешного трудоустройства.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002060"/>
                </a:solidFill>
              </a:rPr>
              <a:t>Популярная система получения образования в РФ.</a:t>
            </a:r>
            <a:endParaRPr lang="ru-RU" b="1" i="1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000232" y="1447800"/>
          <a:ext cx="5000660" cy="198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одержимое 3"/>
          <p:cNvGraphicFramePr>
            <a:graphicFrameLocks/>
          </p:cNvGraphicFramePr>
          <p:nvPr/>
        </p:nvGraphicFramePr>
        <p:xfrm>
          <a:off x="2143108" y="3929066"/>
          <a:ext cx="5072098" cy="1928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6"/>
          <p:cNvSpPr>
            <a:spLocks noGrp="1"/>
          </p:cNvSpPr>
          <p:nvPr>
            <p:ph type="title"/>
          </p:nvPr>
        </p:nvSpPr>
        <p:spPr>
          <a:xfrm>
            <a:off x="571472" y="357166"/>
            <a:ext cx="6000792" cy="857256"/>
          </a:xfrm>
        </p:spPr>
        <p:txBody>
          <a:bodyPr/>
          <a:lstStyle/>
          <a:p>
            <a:endParaRPr lang="ru-RU" sz="1800" b="1" i="1" dirty="0" smtClean="0">
              <a:solidFill>
                <a:srgbClr val="00B050"/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428596" y="214285"/>
          <a:ext cx="8286809" cy="6550268"/>
        </p:xfrm>
        <a:graphic>
          <a:graphicData uri="http://schemas.openxmlformats.org/drawingml/2006/table">
            <a:tbl>
              <a:tblPr/>
              <a:tblGrid>
                <a:gridCol w="2200609"/>
                <a:gridCol w="1223070"/>
                <a:gridCol w="3351554"/>
                <a:gridCol w="1511576"/>
              </a:tblGrid>
              <a:tr h="4842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Колледж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балл аттестата СБА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Специальность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Чел/место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1585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УПК «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Радиополитехникум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max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4, 13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Программирование в компьютерных системах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3, 5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734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 3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Метрология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7345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Колледж туризма и гостиничного сервиса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max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3,8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Гостиничный сервис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758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 3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Технология продукции общественного питания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97487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Экономико-технологический колледж питания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max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3,65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Гостиничный сервис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842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max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3,6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Организация обслуживания в общественном питании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3,9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8428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 3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Холодильные установки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1,9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8428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max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3,7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Товароведение и экспертиза качества товаров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341871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Технический колледж управления и коммерции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 данных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Документоведение и архивоведение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9139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Компьютерные системы и комплексы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4121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Право и организация соцобеспечения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(обучение платное - 45550 в год)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91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Программирование в компьютерных системах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1, 2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329642" cy="1274786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Проблемы выбора среднего профессионального образования среди учащихся 9-х классов.</a:t>
            </a:r>
            <a:endParaRPr lang="ru-RU" sz="2800" b="1" dirty="0"/>
          </a:p>
        </p:txBody>
      </p:sp>
      <p:pic>
        <p:nvPicPr>
          <p:cNvPr id="1028" name="Picture 4" descr="D:\фото\дерево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3438" y="2214554"/>
            <a:ext cx="2210113" cy="3214710"/>
          </a:xfrm>
          <a:prstGeom prst="rect">
            <a:avLst/>
          </a:prstGeom>
          <a:noFill/>
        </p:spPr>
      </p:pic>
      <p:pic>
        <p:nvPicPr>
          <p:cNvPr id="1029" name="Picture 5" descr="D:\фото\пекарь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1285860"/>
            <a:ext cx="2084387" cy="3121025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357158" y="1785926"/>
            <a:ext cx="5286412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Выбор ОУ СПО по территориальному признаку или «за компанию».</a:t>
            </a:r>
          </a:p>
          <a:p>
            <a:pPr>
              <a:buFont typeface="Arial" pitchFamily="34" charset="0"/>
              <a:buChar char="•"/>
            </a:pP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«Средний» ученик остается учится </a:t>
            </a:r>
            <a:endParaRPr lang="ru-RU" sz="22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в </a:t>
            </a: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10-м классе, «сильные» ученики уходят.</a:t>
            </a:r>
          </a:p>
          <a:p>
            <a:pPr>
              <a:buFont typeface="Arial" pitchFamily="34" charset="0"/>
              <a:buChar char="•"/>
            </a:pP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Выбор учебного заведения не по профилю, не осознанный, по совету других.</a:t>
            </a:r>
          </a:p>
          <a:p>
            <a:pPr>
              <a:buFont typeface="Arial" pitchFamily="34" charset="0"/>
              <a:buChar char="•"/>
            </a:pP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Нацеленность на высшее образование.</a:t>
            </a:r>
          </a:p>
          <a:p>
            <a:pPr>
              <a:buFont typeface="Arial" pitchFamily="34" charset="0"/>
              <a:buChar char="•"/>
            </a:pP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Брезгливое отношение к рабочим специальностям.</a:t>
            </a:r>
          </a:p>
          <a:p>
            <a:pPr>
              <a:buFont typeface="Arial" pitchFamily="34" charset="0"/>
              <a:buChar char="•"/>
            </a:pP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Незнание технических профессий.</a:t>
            </a:r>
            <a:endParaRPr lang="ru-RU" sz="22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1030" name="Picture 6" descr="D:\фото\швея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29322" y="4000504"/>
            <a:ext cx="1809750" cy="27066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80920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i="1" dirty="0" smtClean="0">
                <a:solidFill>
                  <a:srgbClr val="002060"/>
                </a:solidFill>
              </a:rPr>
              <a:t>     Итоги поступления среди</a:t>
            </a:r>
            <a:br>
              <a:rPr lang="ru-RU" sz="2800" i="1" dirty="0" smtClean="0">
                <a:solidFill>
                  <a:srgbClr val="002060"/>
                </a:solidFill>
              </a:rPr>
            </a:br>
            <a:r>
              <a:rPr lang="ru-RU" sz="2800" i="1" dirty="0" smtClean="0">
                <a:solidFill>
                  <a:srgbClr val="002060"/>
                </a:solidFill>
              </a:rPr>
              <a:t>  9 классов  в 2013 году</a:t>
            </a:r>
            <a:br>
              <a:rPr lang="ru-RU" sz="2800" i="1" dirty="0" smtClean="0">
                <a:solidFill>
                  <a:srgbClr val="002060"/>
                </a:solidFill>
              </a:rPr>
            </a:b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1800" i="1" dirty="0" smtClean="0">
                <a:solidFill>
                  <a:srgbClr val="002060"/>
                </a:solidFill>
              </a:rPr>
              <a:t>(подали данные  2986 учащихся из 52 ОУ)</a:t>
            </a:r>
            <a:br>
              <a:rPr lang="ru-RU" sz="1800" i="1" dirty="0" smtClean="0">
                <a:solidFill>
                  <a:srgbClr val="002060"/>
                </a:solidFill>
              </a:rPr>
            </a:br>
            <a:endParaRPr lang="ru-RU" sz="2000" i="1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2204864"/>
          <a:ext cx="8136904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358246" cy="81281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500" i="1" dirty="0" smtClean="0">
                <a:solidFill>
                  <a:srgbClr val="002060"/>
                </a:solidFill>
              </a:rPr>
              <a:t>Рейтинг СПО по прогнозу и поступлению </a:t>
            </a:r>
            <a:r>
              <a:rPr lang="ru-RU" sz="1600" i="1" dirty="0" smtClean="0">
                <a:solidFill>
                  <a:srgbClr val="002060"/>
                </a:solidFill>
              </a:rPr>
              <a:t>(в процентах) </a:t>
            </a:r>
            <a:r>
              <a:rPr lang="ru-RU" sz="2500" i="1" dirty="0" smtClean="0">
                <a:solidFill>
                  <a:srgbClr val="002060"/>
                </a:solidFill>
              </a:rPr>
              <a:t>среди 9 </a:t>
            </a:r>
            <a:r>
              <a:rPr lang="ru-RU" sz="2500" i="1" dirty="0" err="1" smtClean="0">
                <a:solidFill>
                  <a:srgbClr val="002060"/>
                </a:solidFill>
              </a:rPr>
              <a:t>кл</a:t>
            </a:r>
            <a:r>
              <a:rPr lang="ru-RU" sz="2500" i="1" dirty="0" smtClean="0">
                <a:solidFill>
                  <a:srgbClr val="002060"/>
                </a:solidFill>
              </a:rPr>
              <a:t>.</a:t>
            </a:r>
            <a:endParaRPr lang="ru-RU" sz="2500" i="1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643050"/>
          <a:ext cx="8215370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358246" cy="81281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500" i="1" dirty="0" smtClean="0">
                <a:solidFill>
                  <a:srgbClr val="002060"/>
                </a:solidFill>
              </a:rPr>
              <a:t>Рейтинг НПО по прогнозу и поступлению </a:t>
            </a:r>
            <a:r>
              <a:rPr lang="ru-RU" sz="1600" i="1" dirty="0" smtClean="0">
                <a:solidFill>
                  <a:srgbClr val="002060"/>
                </a:solidFill>
              </a:rPr>
              <a:t>(в процентах) </a:t>
            </a:r>
            <a:r>
              <a:rPr lang="ru-RU" sz="2500" i="1" dirty="0" smtClean="0">
                <a:solidFill>
                  <a:srgbClr val="002060"/>
                </a:solidFill>
              </a:rPr>
              <a:t>среди 9 </a:t>
            </a:r>
            <a:r>
              <a:rPr lang="ru-RU" sz="2500" i="1" dirty="0" err="1" smtClean="0">
                <a:solidFill>
                  <a:srgbClr val="002060"/>
                </a:solidFill>
              </a:rPr>
              <a:t>кл</a:t>
            </a:r>
            <a:r>
              <a:rPr lang="ru-RU" sz="2500" i="1" dirty="0" smtClean="0">
                <a:solidFill>
                  <a:srgbClr val="002060"/>
                </a:solidFill>
              </a:rPr>
              <a:t>.</a:t>
            </a:r>
            <a:endParaRPr lang="ru-RU" sz="2500" i="1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643050"/>
          <a:ext cx="8215370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472518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i="1" dirty="0" smtClean="0">
                <a:solidFill>
                  <a:srgbClr val="C00000"/>
                </a:solidFill>
              </a:rPr>
              <a:t>Устранение системы начального профессионального образования.</a:t>
            </a:r>
            <a:endParaRPr lang="ru-RU" sz="3200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447800"/>
            <a:ext cx="8186766" cy="5053034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1. СПб ГБПОУ «Невский колледж им. А.Г. </a:t>
            </a:r>
            <a:r>
              <a:rPr lang="ru-RU" dirty="0" err="1" smtClean="0"/>
              <a:t>Неболсина</a:t>
            </a:r>
            <a:r>
              <a:rPr lang="ru-RU" dirty="0" smtClean="0"/>
              <a:t>»  (бывший профессиональный лицей им. А.Г. </a:t>
            </a:r>
            <a:r>
              <a:rPr lang="ru-RU" dirty="0" err="1" smtClean="0"/>
              <a:t>Неболсина</a:t>
            </a:r>
            <a:r>
              <a:rPr lang="ru-RU" dirty="0" smtClean="0"/>
              <a:t>) 2-й </a:t>
            </a:r>
            <a:r>
              <a:rPr lang="ru-RU" dirty="0" err="1" smtClean="0"/>
              <a:t>Муринский</a:t>
            </a:r>
            <a:r>
              <a:rPr lang="ru-RU" dirty="0" smtClean="0"/>
              <a:t> пр., д. 43, 2-й </a:t>
            </a:r>
            <a:r>
              <a:rPr lang="ru-RU" dirty="0" err="1" smtClean="0"/>
              <a:t>Муринский</a:t>
            </a:r>
            <a:r>
              <a:rPr lang="ru-RU" dirty="0" smtClean="0"/>
              <a:t> пр., д. 12, к. 1, литер А, тел ПК: 552-11-88 </a:t>
            </a:r>
          </a:p>
          <a:p>
            <a:pPr lvl="0"/>
            <a:r>
              <a:rPr lang="ru-RU" dirty="0" smtClean="0"/>
              <a:t>2. СПб ГБПОУ «Колледж пищевых технологий» (бывший ПЛ кондитерского мастерства и хлебопечения № 57), ул. Литовская, д. 17, литер А, тел ПК: 295-70-61</a:t>
            </a:r>
          </a:p>
          <a:p>
            <a:pPr lvl="0"/>
            <a:r>
              <a:rPr lang="ru-RU" dirty="0" smtClean="0"/>
              <a:t>3. Автодорожный колледж (бывший ПЛ № 80), Придорожная аллея, д.7 тел: 517-94-41, ПК: 517-26-97</a:t>
            </a:r>
          </a:p>
          <a:p>
            <a:pPr lvl="0"/>
            <a:r>
              <a:rPr lang="ru-RU" dirty="0" err="1" smtClean="0"/>
              <a:t>СПбГБПОУ</a:t>
            </a:r>
            <a:r>
              <a:rPr lang="ru-RU" dirty="0" smtClean="0"/>
              <a:t> «</a:t>
            </a:r>
            <a:r>
              <a:rPr lang="ru-RU" dirty="0" err="1" smtClean="0"/>
              <a:t>Малоохтинский</a:t>
            </a:r>
            <a:r>
              <a:rPr lang="ru-RU" dirty="0" smtClean="0"/>
              <a:t> колледж» (бывший </a:t>
            </a:r>
            <a:r>
              <a:rPr lang="ru-RU" dirty="0" err="1" smtClean="0"/>
              <a:t>Малоохтинский</a:t>
            </a:r>
            <a:r>
              <a:rPr lang="ru-RU" dirty="0" smtClean="0"/>
              <a:t> профессиональный лицей), Манчестерская ул., д. 8, корп.2, тел ПК: 293-92-43, 553-27-27</a:t>
            </a:r>
          </a:p>
          <a:p>
            <a:pPr lvl="0"/>
            <a:r>
              <a:rPr lang="ru-RU" dirty="0" smtClean="0"/>
              <a:t>4. Колледж туризма и гостиничного сервиса, пр. Луначарского, д.66, пр. Энгельса, д.20, тел: 554-19-04, 559-97-66</a:t>
            </a:r>
          </a:p>
          <a:p>
            <a:pPr lvl="0"/>
            <a:r>
              <a:rPr lang="ru-RU" dirty="0" smtClean="0"/>
              <a:t>5. Университетский политехнический колледж "</a:t>
            </a:r>
            <a:r>
              <a:rPr lang="ru-RU" dirty="0" err="1" smtClean="0"/>
              <a:t>Радиополитехникум</a:t>
            </a:r>
            <a:r>
              <a:rPr lang="ru-RU" dirty="0" smtClean="0"/>
              <a:t>", </a:t>
            </a:r>
            <a:r>
              <a:rPr lang="ru-RU" dirty="0" err="1" smtClean="0"/>
              <a:t>Светлановский</a:t>
            </a:r>
            <a:r>
              <a:rPr lang="ru-RU" dirty="0" smtClean="0"/>
              <a:t> пр., д.2, тел: 294-06-98, 294-03-04</a:t>
            </a:r>
          </a:p>
          <a:p>
            <a:pPr lvl="0"/>
            <a:r>
              <a:rPr lang="ru-RU" dirty="0" smtClean="0"/>
              <a:t>6. Медицинский колледж № 3, Учебный пер., д. 2, тел: 510-67-44, 510-42-89</a:t>
            </a:r>
          </a:p>
          <a:p>
            <a:pPr lvl="0"/>
            <a:r>
              <a:rPr lang="ru-RU" dirty="0" smtClean="0"/>
              <a:t>7. Педагогический колледж № 4, Костромской пр., д. 46, тел: 554-31-29, 293-45-64</a:t>
            </a:r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143932" cy="928693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 smtClean="0">
                <a:solidFill>
                  <a:schemeClr val="accent2"/>
                </a:solidFill>
              </a:rPr>
              <a:t>Соотношение спроса и предложения </a:t>
            </a:r>
            <a:br>
              <a:rPr lang="ru-RU" sz="2800" b="1" i="1" dirty="0" smtClean="0">
                <a:solidFill>
                  <a:schemeClr val="accent2"/>
                </a:solidFill>
              </a:rPr>
            </a:br>
            <a:r>
              <a:rPr lang="ru-RU" sz="2800" b="1" i="1" dirty="0" smtClean="0">
                <a:solidFill>
                  <a:schemeClr val="accent2"/>
                </a:solidFill>
              </a:rPr>
              <a:t>на рынке труда Санкт-Петербурга в 2012 году</a:t>
            </a:r>
            <a:endParaRPr lang="ru-RU" sz="2800" b="1" i="1" dirty="0">
              <a:solidFill>
                <a:schemeClr val="accent2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500063" y="1214422"/>
          <a:ext cx="8143875" cy="5429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1082660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</a:rPr>
              <a:t>Рейтинг самых востребованных профессий в Санкт-Петербурге</a:t>
            </a:r>
            <a:r>
              <a:rPr lang="ru-RU" sz="2800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800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1800" i="1" dirty="0" smtClean="0">
                <a:solidFill>
                  <a:schemeClr val="accent2">
                    <a:lumMod val="75000"/>
                  </a:schemeClr>
                </a:solidFill>
              </a:rPr>
              <a:t>(по данным Агентства занятости населения Выборгского р-на на 01.09.2013)</a:t>
            </a:r>
            <a:endParaRPr lang="ru-RU" sz="18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428736"/>
            <a:ext cx="8329642" cy="49292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 </a:t>
            </a:r>
          </a:p>
          <a:p>
            <a:pPr>
              <a:buNone/>
            </a:pPr>
            <a:endParaRPr lang="ru-RU" sz="2800" b="1" i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2800" b="1" i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2800" b="1" i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2800" b="1" i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2800" b="1" i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2800" b="1" i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2800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2000" b="1" i="1" dirty="0" smtClean="0">
                <a:solidFill>
                  <a:srgbClr val="C00000"/>
                </a:solidFill>
              </a:rPr>
              <a:t>Свыше 70% вакансий приходятся на рабочие профессии. </a:t>
            </a:r>
            <a:endParaRPr lang="ru-RU" sz="2000" b="1" i="1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3" y="1447800"/>
          <a:ext cx="7858179" cy="4143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31"/>
                <a:gridCol w="4000528"/>
                <a:gridCol w="2857520"/>
              </a:tblGrid>
              <a:tr h="37671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место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Профессия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Средняя </a:t>
                      </a:r>
                      <a:r>
                        <a:rPr lang="ru-RU" dirty="0" err="1" smtClean="0"/>
                        <a:t>з</a:t>
                      </a:r>
                      <a:r>
                        <a:rPr lang="ru-RU" dirty="0" smtClean="0"/>
                        <a:t>/</a:t>
                      </a:r>
                      <a:r>
                        <a:rPr lang="ru-RU" dirty="0" err="1" smtClean="0"/>
                        <a:t>п</a:t>
                      </a:r>
                      <a:endParaRPr lang="ru-RU" dirty="0"/>
                    </a:p>
                  </a:txBody>
                  <a:tcPr/>
                </a:tc>
              </a:tr>
              <a:tr h="37671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Подсобный рабочий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13700 </a:t>
                      </a:r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р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671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Медицинская сестра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14000 </a:t>
                      </a:r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р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671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Уборщик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12800 </a:t>
                      </a:r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р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671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Водитель автомобиля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28200 </a:t>
                      </a:r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р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671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Инженер разных направлений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24100 </a:t>
                      </a:r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р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671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6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Врач разных направлений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19200 </a:t>
                      </a:r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р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671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7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Повар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16400 </a:t>
                      </a:r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р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671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8-10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Бетонщик, каменщик, арматурщик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17000 </a:t>
                      </a:r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р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671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12-13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Грузчик, маляр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15300, 18500 </a:t>
                      </a:r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р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671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13-15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Менеджер, кассир, плотник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28200, 19500, 16500 </a:t>
                      </a:r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р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58204" cy="1071570"/>
          </a:xfrm>
        </p:spPr>
        <p:txBody>
          <a:bodyPr>
            <a:noAutofit/>
          </a:bodyPr>
          <a:lstStyle/>
          <a:p>
            <a:pPr algn="ctr"/>
            <a:r>
              <a:rPr lang="ru-RU" sz="2400" b="1" i="1" dirty="0" smtClean="0">
                <a:solidFill>
                  <a:srgbClr val="C00000"/>
                </a:solidFill>
              </a:rPr>
              <a:t>Наиболее дефицитные специалисты </a:t>
            </a:r>
            <a:br>
              <a:rPr lang="ru-RU" sz="2400" b="1" i="1" dirty="0" smtClean="0">
                <a:solidFill>
                  <a:srgbClr val="C00000"/>
                </a:solidFill>
              </a:rPr>
            </a:br>
            <a:r>
              <a:rPr lang="ru-RU" sz="2400" b="1" i="1" dirty="0" smtClean="0">
                <a:solidFill>
                  <a:srgbClr val="C00000"/>
                </a:solidFill>
              </a:rPr>
              <a:t>с зарплатой выше средней по региону.</a:t>
            </a: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1600" i="1" dirty="0" smtClean="0">
                <a:solidFill>
                  <a:schemeClr val="accent2">
                    <a:lumMod val="75000"/>
                  </a:schemeClr>
                </a:solidFill>
              </a:rPr>
              <a:t>(по данным Агентства занятости населения Выборгского р-на на 31.10.2013)</a:t>
            </a:r>
            <a:endParaRPr lang="ru-RU" sz="1600" i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85720" y="1245925"/>
          <a:ext cx="8401079" cy="53977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3739"/>
                <a:gridCol w="4406980"/>
                <a:gridCol w="2800360"/>
              </a:tblGrid>
              <a:tr h="44798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место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Профессия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Средняя </a:t>
                      </a:r>
                      <a:r>
                        <a:rPr lang="ru-RU" sz="1600" dirty="0" err="1" smtClean="0"/>
                        <a:t>з</a:t>
                      </a:r>
                      <a:r>
                        <a:rPr lang="ru-RU" sz="1600" dirty="0" smtClean="0"/>
                        <a:t>/</a:t>
                      </a:r>
                      <a:r>
                        <a:rPr lang="ru-RU" sz="1600" dirty="0" err="1" smtClean="0"/>
                        <a:t>п</a:t>
                      </a:r>
                      <a:endParaRPr lang="ru-RU" sz="1600" dirty="0"/>
                    </a:p>
                  </a:txBody>
                  <a:tcPr/>
                </a:tc>
              </a:tr>
              <a:tr h="57341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Программист</a:t>
                      </a:r>
                    </a:p>
                    <a:p>
                      <a:pPr algn="l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Преподаватель в частной школе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73000-80000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</a:rPr>
                        <a:t>р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7341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err="1" smtClean="0">
                          <a:solidFill>
                            <a:srgbClr val="002060"/>
                          </a:solidFill>
                        </a:rPr>
                        <a:t>Электрогазосварщик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pPr algn="l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Шеф - повар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60000-63000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</a:rPr>
                        <a:t>р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7341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Монтажник</a:t>
                      </a:r>
                    </a:p>
                    <a:p>
                      <a:pPr algn="l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Водитель грузового автомобиля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55000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</a:rPr>
                        <a:t>р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7341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Инженер-технолог</a:t>
                      </a:r>
                    </a:p>
                    <a:p>
                      <a:pPr algn="l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Аудитор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50000-52000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</a:rPr>
                        <a:t>р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4798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Строительные специальности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42000-48000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</a:rPr>
                        <a:t>р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7341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6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Прораб </a:t>
                      </a:r>
                    </a:p>
                    <a:p>
                      <a:pPr algn="l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Электромонтажник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42000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</a:rPr>
                        <a:t>р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7341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7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Инженер-проектировщик</a:t>
                      </a:r>
                    </a:p>
                    <a:p>
                      <a:pPr algn="l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Инженер по качеству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41000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</a:rPr>
                        <a:t>р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7341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8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Техник-технолог</a:t>
                      </a:r>
                    </a:p>
                    <a:p>
                      <a:pPr algn="l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Токарь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38000-39000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</a:rPr>
                        <a:t>р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47983">
                <a:tc gridSpan="3">
                  <a:txBody>
                    <a:bodyPr/>
                    <a:lstStyle/>
                    <a:p>
                      <a:r>
                        <a:rPr kumimoji="0" lang="ru-RU" sz="1800" b="1" i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Средняя зарплата в Санкт-Петербурге - 32 300 рублей.</a:t>
                      </a:r>
                      <a:endParaRPr lang="ru-RU" sz="1800" b="1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472518" cy="1071570"/>
          </a:xfrm>
        </p:spPr>
        <p:txBody>
          <a:bodyPr>
            <a:noAutofit/>
          </a:bodyPr>
          <a:lstStyle/>
          <a:p>
            <a:pPr algn="ctr"/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Выпускники каких ОУ СПО и каких специальностей обращались в АЗН с целью поиска работы </a:t>
            </a:r>
            <a:b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800" b="1" i="1" dirty="0" smtClean="0">
                <a:solidFill>
                  <a:schemeClr val="accent1">
                    <a:lumMod val="75000"/>
                  </a:schemeClr>
                </a:solidFill>
              </a:rPr>
              <a:t>(рейтинг по количеству заявлений):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214422"/>
            <a:ext cx="8329642" cy="521497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Колледжи, училища: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Политехнический колледж (металлообработка, литейное пр-во)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Российский колледж традиционной культуры  (редкие </a:t>
            </a:r>
            <a:r>
              <a:rPr lang="ru-RU" sz="2000" dirty="0" err="1" smtClean="0"/>
              <a:t>сп-ти</a:t>
            </a:r>
            <a:r>
              <a:rPr lang="ru-RU" sz="2000" dirty="0" smtClean="0"/>
              <a:t>)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Колледж строительной индустрии и городского хозяйства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Колледж туризма и гостиничного сервиса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Педагогические колледжи</a:t>
            </a:r>
          </a:p>
          <a:p>
            <a:pPr marL="457200" indent="-457200"/>
            <a:endParaRPr lang="ru-RU" sz="2000" dirty="0" smtClean="0"/>
          </a:p>
          <a:p>
            <a:pPr marL="457200" indent="-457200"/>
            <a:r>
              <a:rPr lang="ru-RU" sz="2000" dirty="0" smtClean="0"/>
              <a:t>Специальности, направления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Правоведение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Экономика и бухгалтерский учёт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Техническое обслуживание средств вычислительной техники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Маляр, пошивщик кожгалантереи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Повар</a:t>
            </a:r>
            <a:r>
              <a:rPr lang="ru-RU" sz="2000" smtClean="0"/>
              <a:t>, столяр</a:t>
            </a:r>
            <a:endParaRPr lang="ru-RU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1040</TotalTime>
  <Words>671</Words>
  <Application>Microsoft Office PowerPoint</Application>
  <PresentationFormat>Экран (4:3)</PresentationFormat>
  <Paragraphs>169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Справедливость</vt:lpstr>
      <vt:lpstr>Среднее профессиональное образование как залог успешного трудоустройства.</vt:lpstr>
      <vt:lpstr>     Итоги поступления среди   9 классов  в 2013 году  (подали данные  2986 учащихся из 52 ОУ) </vt:lpstr>
      <vt:lpstr>Рейтинг СПО по прогнозу и поступлению (в процентах) среди 9 кл.</vt:lpstr>
      <vt:lpstr>Рейтинг НПО по прогнозу и поступлению (в процентах) среди 9 кл.</vt:lpstr>
      <vt:lpstr>Устранение системы начального профессионального образования.</vt:lpstr>
      <vt:lpstr>Соотношение спроса и предложения  на рынке труда Санкт-Петербурга в 2012 году</vt:lpstr>
      <vt:lpstr>Рейтинг самых востребованных профессий в Санкт-Петербурге (по данным Агентства занятости населения Выборгского р-на на 01.09.2013)</vt:lpstr>
      <vt:lpstr>Наиболее дефицитные специалисты  с зарплатой выше средней по региону. (по данным Агентства занятости населения Выборгского р-на на 31.10.2013)</vt:lpstr>
      <vt:lpstr>Выпускники каких ОУ СПО и каких специальностей обращались в АЗН с целью поиска работы  (рейтинг по количеству заявлений):</vt:lpstr>
      <vt:lpstr>Популярная система получения образования в РФ.</vt:lpstr>
      <vt:lpstr>Слайд 11</vt:lpstr>
      <vt:lpstr>Проблемы выбора среднего профессионального образования среди учащихся 9-х классов.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Школа № 102</dc:creator>
  <cp:lastModifiedBy>Школа № 102</cp:lastModifiedBy>
  <cp:revision>83</cp:revision>
  <dcterms:created xsi:type="dcterms:W3CDTF">2013-11-08T06:57:49Z</dcterms:created>
  <dcterms:modified xsi:type="dcterms:W3CDTF">2014-02-28T11:42:10Z</dcterms:modified>
</cp:coreProperties>
</file>