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5" r:id="rId7"/>
    <p:sldId id="275" r:id="rId8"/>
    <p:sldId id="266" r:id="rId9"/>
    <p:sldId id="269" r:id="rId10"/>
    <p:sldId id="264" r:id="rId11"/>
    <p:sldId id="267" r:id="rId12"/>
    <p:sldId id="281" r:id="rId13"/>
    <p:sldId id="276" r:id="rId14"/>
    <p:sldId id="283" r:id="rId15"/>
    <p:sldId id="270" r:id="rId16"/>
    <p:sldId id="282" r:id="rId17"/>
    <p:sldId id="271" r:id="rId18"/>
    <p:sldId id="268" r:id="rId19"/>
    <p:sldId id="290" r:id="rId20"/>
    <p:sldId id="273" r:id="rId21"/>
    <p:sldId id="309" r:id="rId22"/>
    <p:sldId id="294" r:id="rId23"/>
    <p:sldId id="296" r:id="rId24"/>
    <p:sldId id="295" r:id="rId25"/>
    <p:sldId id="297" r:id="rId26"/>
    <p:sldId id="300" r:id="rId27"/>
    <p:sldId id="301" r:id="rId28"/>
    <p:sldId id="302" r:id="rId29"/>
    <p:sldId id="303" r:id="rId30"/>
    <p:sldId id="298" r:id="rId31"/>
    <p:sldId id="299" r:id="rId32"/>
    <p:sldId id="304" r:id="rId33"/>
    <p:sldId id="305" r:id="rId34"/>
    <p:sldId id="307" r:id="rId35"/>
    <p:sldId id="306" r:id="rId36"/>
    <p:sldId id="277" r:id="rId37"/>
    <p:sldId id="284" r:id="rId38"/>
    <p:sldId id="279" r:id="rId39"/>
    <p:sldId id="285" r:id="rId40"/>
    <p:sldId id="278" r:id="rId41"/>
    <p:sldId id="286" r:id="rId42"/>
    <p:sldId id="288" r:id="rId43"/>
    <p:sldId id="291" r:id="rId44"/>
    <p:sldId id="292" r:id="rId45"/>
    <p:sldId id="293" r:id="rId46"/>
    <p:sldId id="30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  <a:srgbClr val="FFFF00"/>
    <a:srgbClr val="FF66CC"/>
    <a:srgbClr val="FF9900"/>
    <a:srgbClr val="33CC33"/>
    <a:srgbClr val="0000CC"/>
    <a:srgbClr val="FFCC00"/>
    <a:srgbClr val="0033CC"/>
    <a:srgbClr val="FF99FF"/>
    <a:srgbClr val="CE53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8A21B-0630-40B1-A019-80533101E75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8B48-0CEC-4FB3-8E09-324CDB5C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72;\Music\&#1050;&#1086;&#1089;&#1084;&#1080;&#1095;&#1077;&#1089;&#1082;&#1072;&#1103;-&#1084;&#1091;&#1079;&#1099;&#1082;&#1072;(muzofon.com).mp3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38.gif"/><Relationship Id="rId4" Type="http://schemas.openxmlformats.org/officeDocument/2006/relationships/image" Target="../media/image6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7" Type="http://schemas.openxmlformats.org/officeDocument/2006/relationships/image" Target="../media/image64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54.jpeg"/><Relationship Id="rId4" Type="http://schemas.openxmlformats.org/officeDocument/2006/relationships/image" Target="../media/image7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gif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72;\Music\&#1050;&#1086;&#1089;&#1084;&#1080;&#1095;&#1077;&#1089;&#1082;&#1072;&#1103;-&#1084;&#1091;&#1079;&#1099;&#1082;&#1072;(muzofon.com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3c7bf6ea8a2c2e584697fc3ab64a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344816" cy="5508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344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апреля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Всемирный день космонавтики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Международный день полёта человека в космос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 rot="1924594">
            <a:off x="251520" y="620688"/>
            <a:ext cx="720080" cy="648072"/>
          </a:xfrm>
          <a:prstGeom prst="star5">
            <a:avLst/>
          </a:prstGeom>
          <a:solidFill>
            <a:srgbClr val="D60093"/>
          </a:solidFill>
          <a:ln>
            <a:solidFill>
              <a:srgbClr val="92D05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39552" y="3789040"/>
            <a:ext cx="467544" cy="504056"/>
          </a:xfrm>
          <a:prstGeom prst="star5">
            <a:avLst/>
          </a:prstGeom>
          <a:solidFill>
            <a:srgbClr val="FFCC0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79512" y="4869160"/>
            <a:ext cx="302840" cy="360040"/>
          </a:xfrm>
          <a:prstGeom prst="star5">
            <a:avLst/>
          </a:prstGeom>
          <a:solidFill>
            <a:srgbClr val="FF0000"/>
          </a:solidFill>
          <a:ln>
            <a:solidFill>
              <a:srgbClr val="00CC0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777237">
            <a:off x="8059393" y="184912"/>
            <a:ext cx="874983" cy="848212"/>
          </a:xfrm>
          <a:prstGeom prst="star5">
            <a:avLst/>
          </a:prstGeom>
          <a:solidFill>
            <a:srgbClr val="FFFF00"/>
          </a:solidFill>
          <a:ln>
            <a:solidFill>
              <a:srgbClr val="D60093"/>
            </a:solidFill>
          </a:ln>
          <a:effectLst>
            <a:glow rad="101600">
              <a:srgbClr val="D6009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2162117">
            <a:off x="8421504" y="3121723"/>
            <a:ext cx="611560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EE218"/>
            </a:solidFill>
          </a:ln>
          <a:effectLst>
            <a:glow rad="101600">
              <a:srgbClr val="0EE21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67544" y="5661248"/>
            <a:ext cx="914400" cy="914400"/>
          </a:xfrm>
          <a:prstGeom prst="star5">
            <a:avLst/>
          </a:prstGeom>
          <a:solidFill>
            <a:srgbClr val="990099"/>
          </a:solidFill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100392" y="5589240"/>
            <a:ext cx="698376" cy="720080"/>
          </a:xfrm>
          <a:prstGeom prst="star5">
            <a:avLst/>
          </a:prstGeom>
          <a:solidFill>
            <a:srgbClr val="00CC00"/>
          </a:solidFill>
          <a:ln>
            <a:solidFill>
              <a:srgbClr val="FFCC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9512" y="3212976"/>
            <a:ext cx="302840" cy="360040"/>
          </a:xfrm>
          <a:prstGeom prst="star5">
            <a:avLst/>
          </a:prstGeom>
          <a:solidFill>
            <a:srgbClr val="0EE218"/>
          </a:solidFill>
          <a:ln>
            <a:solidFill>
              <a:srgbClr val="D60093"/>
            </a:solidFill>
          </a:ln>
          <a:effectLst>
            <a:glow rad="101600">
              <a:srgbClr val="D6009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23528" y="2060848"/>
            <a:ext cx="302840" cy="360040"/>
          </a:xfrm>
          <a:prstGeom prst="star5">
            <a:avLst/>
          </a:prstGeom>
          <a:solidFill>
            <a:srgbClr val="FFFF66"/>
          </a:solidFill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244408" y="4509120"/>
            <a:ext cx="467544" cy="504056"/>
          </a:xfrm>
          <a:prstGeom prst="star5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388424" y="1772816"/>
            <a:ext cx="302840" cy="360040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_moon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158501" cy="2232248"/>
          </a:xfrm>
          <a:prstGeom prst="rect">
            <a:avLst/>
          </a:prstGeom>
        </p:spPr>
      </p:pic>
      <p:pic>
        <p:nvPicPr>
          <p:cNvPr id="3" name="Рисунок 2" descr="moon19072007.jpg"/>
          <p:cNvPicPr>
            <a:picLocks noChangeAspect="1"/>
          </p:cNvPicPr>
          <p:nvPr/>
        </p:nvPicPr>
        <p:blipFill>
          <a:blip r:embed="rId3" cstate="print"/>
          <a:srcRect l="27708" r="18235"/>
          <a:stretch>
            <a:fillRect/>
          </a:stretch>
        </p:blipFill>
        <p:spPr>
          <a:xfrm>
            <a:off x="251520" y="3861048"/>
            <a:ext cx="2185789" cy="2694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49694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ЛУНА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— спутник Земли. В 1969 году космический корабль «Аполлон -11» за три дня долетел до Луны, и на ней впервые высадился человек – Нил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Армстронг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d6774ac038_vysadki_na_lu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628800"/>
            <a:ext cx="6292335" cy="4905049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rcRect r="38596"/>
          <a:stretch>
            <a:fillRect/>
          </a:stretch>
        </p:blipFill>
        <p:spPr>
          <a:xfrm>
            <a:off x="323528" y="1340768"/>
            <a:ext cx="4896544" cy="5319890"/>
          </a:xfrm>
          <a:prstGeom prst="rect">
            <a:avLst/>
          </a:prstGeom>
        </p:spPr>
      </p:pic>
      <p:pic>
        <p:nvPicPr>
          <p:cNvPr id="3" name="Рисунок 2" descr="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149080"/>
            <a:ext cx="3156577" cy="2448272"/>
          </a:xfrm>
          <a:prstGeom prst="rect">
            <a:avLst/>
          </a:prstGeom>
        </p:spPr>
      </p:pic>
      <p:pic>
        <p:nvPicPr>
          <p:cNvPr id="4" name="Рисунок 3" descr="0003-004-Pervyj-poljot-v-kosm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340768"/>
            <a:ext cx="3096344" cy="2477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 тех пор космонавты совершили много полетов. В космос запускаются многоразовые пилотируемые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космические корабли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выводятся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орбитальные станции,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которые долгое время работают в космосе.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3)\m13.jpg"/>
          <p:cNvPicPr>
            <a:picLocks noChangeAspect="1" noChangeArrowheads="1"/>
          </p:cNvPicPr>
          <p:nvPr/>
        </p:nvPicPr>
        <p:blipFill>
          <a:blip r:embed="rId2" cstate="print"/>
          <a:srcRect b="11328"/>
          <a:stretch>
            <a:fillRect/>
          </a:stretch>
        </p:blipFill>
        <p:spPr bwMode="auto">
          <a:xfrm>
            <a:off x="323528" y="260648"/>
            <a:ext cx="4752528" cy="63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t="20281" r="11184"/>
          <a:stretch>
            <a:fillRect/>
          </a:stretch>
        </p:blipFill>
        <p:spPr bwMode="auto">
          <a:xfrm>
            <a:off x="5364088" y="4149080"/>
            <a:ext cx="359622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908720"/>
            <a:ext cx="331236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Жизнь космонавтов на станциях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 космосе нет воздуха, чтобы дышать, там нет воды, нет еды. Всё это загружается в космический корабль на земле и затем используется в полёте.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5B8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4842030" cy="6456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198884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Скафандр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специальный костюм  для выхода в космос, который предохраняет здоровье человека от вредной среды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(излучений, газов)</a:t>
            </a:r>
            <a:r>
              <a:rPr lang="ru-RU" dirty="0" smtClean="0"/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080" y="1196752"/>
            <a:ext cx="7685840" cy="5418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594" y="260648"/>
            <a:ext cx="730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Чтобы оставаться здоровыми и сильными космонавты на станции постоянно занимаются физическими упражнениями.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5c74831-d06e-3d93-a2db-8e9720b9b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70945" cy="4022094"/>
          </a:xfrm>
          <a:prstGeom prst="rect">
            <a:avLst/>
          </a:prstGeom>
        </p:spPr>
      </p:pic>
      <p:pic>
        <p:nvPicPr>
          <p:cNvPr id="3" name="Рисунок 2" descr="36_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4809308" cy="360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417646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космонавтов 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Исследования в космосе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медицинские (влияние космоса на организм), биологические (выращивают растения, проводят различные опыты), технические (обеспечивают системы связи, уточняют прогнозы погоды), военные и другие.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5013176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сегодняшней день насчитывается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500 космонавтов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Среди них 56 женщин-космонавтов.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916ffdecb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559" y="1196752"/>
            <a:ext cx="8134882" cy="5440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космонавтов на земле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Для тренировок космонавтов используют тренажеры –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центрифуга, барокамера, сурдокамера, работа в невесомости.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1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184" y="1124744"/>
            <a:ext cx="7431632" cy="5573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564" y="260648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Невесомость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открытом космосе любой предмет становится невесомым. Космонавты учатся передвигаться в воздухе во всех направлениях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5B8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smonavti_v_zvezdnom_gorod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8525580" cy="441056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20451"/>
          <a:stretch>
            <a:fillRect/>
          </a:stretch>
        </p:blipFill>
        <p:spPr>
          <a:xfrm>
            <a:off x="323528" y="260648"/>
            <a:ext cx="2171279" cy="25791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Тренировки под водой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px-Unikosmon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9" y="1412776"/>
            <a:ext cx="3120990" cy="5035197"/>
          </a:xfrm>
          <a:prstGeom prst="rect">
            <a:avLst/>
          </a:prstGeom>
        </p:spPr>
      </p:pic>
      <p:pic>
        <p:nvPicPr>
          <p:cNvPr id="3" name="Рисунок 2" descr="cower04-06s.jpg"/>
          <p:cNvPicPr>
            <a:picLocks noChangeAspect="1"/>
          </p:cNvPicPr>
          <p:nvPr/>
        </p:nvPicPr>
        <p:blipFill>
          <a:blip r:embed="rId3" cstate="print"/>
          <a:srcRect t="20746"/>
          <a:stretch>
            <a:fillRect/>
          </a:stretch>
        </p:blipFill>
        <p:spPr>
          <a:xfrm>
            <a:off x="467544" y="1412776"/>
            <a:ext cx="4464496" cy="496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нашей стране немало детских клубов «Юных космонавтов». Ребята, мечтающие стать космонавтами, получают там знания о космосе и тренируются, чтобы в будущем полететь в космос.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089_1024_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40" y="1052736"/>
            <a:ext cx="7452320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292" y="332656"/>
            <a:ext cx="817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КОСМОС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– весь мир в целом; всё, что существует, миропорядок.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2601415_76804e2a5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209" y="440668"/>
            <a:ext cx="8447582" cy="59766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EAFA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Kosmonavt.jpg"/>
          <p:cNvPicPr>
            <a:picLocks noChangeAspect="1"/>
          </p:cNvPicPr>
          <p:nvPr/>
        </p:nvPicPr>
        <p:blipFill>
          <a:blip r:embed="rId2" cstate="print"/>
          <a:srcRect l="34250" t="20600" r="30313" b="3801"/>
          <a:stretch>
            <a:fillRect/>
          </a:stretch>
        </p:blipFill>
        <p:spPr>
          <a:xfrm>
            <a:off x="3131840" y="1124744"/>
            <a:ext cx="3456384" cy="553021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cards-12-4-day-of-cosmonautics.jpg"/>
          <p:cNvPicPr>
            <a:picLocks noChangeAspect="1"/>
          </p:cNvPicPr>
          <p:nvPr/>
        </p:nvPicPr>
        <p:blipFill>
          <a:blip r:embed="rId3" cstate="print"/>
          <a:srcRect l="61661" t="45339" r="3105" b="13869"/>
          <a:stretch>
            <a:fillRect/>
          </a:stretch>
        </p:blipFill>
        <p:spPr>
          <a:xfrm>
            <a:off x="7092280" y="2420888"/>
            <a:ext cx="1440160" cy="165618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Рисунок 3" descr="201104~1.JPG"/>
          <p:cNvPicPr>
            <a:picLocks noChangeAspect="1"/>
          </p:cNvPicPr>
          <p:nvPr/>
        </p:nvPicPr>
        <p:blipFill>
          <a:blip r:embed="rId4" cstate="print"/>
          <a:srcRect l="8734" t="15980" r="40096" b="42440"/>
          <a:stretch>
            <a:fillRect/>
          </a:stretch>
        </p:blipFill>
        <p:spPr>
          <a:xfrm>
            <a:off x="6732240" y="4221088"/>
            <a:ext cx="2232248" cy="2376264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5" name="Рисунок 4" descr="cards-12-4-day-of-cosmonautics.jpg"/>
          <p:cNvPicPr>
            <a:picLocks noChangeAspect="1"/>
          </p:cNvPicPr>
          <p:nvPr/>
        </p:nvPicPr>
        <p:blipFill>
          <a:blip r:embed="rId3" cstate="print"/>
          <a:srcRect l="2961" t="9410" r="31520" b="24631"/>
          <a:stretch>
            <a:fillRect/>
          </a:stretch>
        </p:blipFill>
        <p:spPr>
          <a:xfrm rot="16200000">
            <a:off x="251520" y="4725144"/>
            <a:ext cx="1944216" cy="19442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1267091758_uxy9qwrpmslvftc.jpg"/>
          <p:cNvPicPr>
            <a:picLocks noChangeAspect="1"/>
          </p:cNvPicPr>
          <p:nvPr/>
        </p:nvPicPr>
        <p:blipFill>
          <a:blip r:embed="rId5" cstate="print"/>
          <a:srcRect l="5670" t="17523" r="5501"/>
          <a:stretch>
            <a:fillRect/>
          </a:stretch>
        </p:blipFill>
        <p:spPr>
          <a:xfrm>
            <a:off x="179512" y="188640"/>
            <a:ext cx="3024336" cy="2120101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8" name="Рисунок 7" descr="961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60648"/>
            <a:ext cx="2428016" cy="2058211"/>
          </a:xfrm>
          <a:prstGeom prst="rect">
            <a:avLst/>
          </a:prstGeom>
          <a:ln w="38100">
            <a:solidFill>
              <a:srgbClr val="D60093"/>
            </a:solidFill>
          </a:ln>
        </p:spPr>
      </p:pic>
      <p:pic>
        <p:nvPicPr>
          <p:cNvPr id="9" name="Рисунок 8" descr="Cartoon-Clipart-Free-01.gif"/>
          <p:cNvPicPr>
            <a:picLocks noChangeAspect="1"/>
          </p:cNvPicPr>
          <p:nvPr/>
        </p:nvPicPr>
        <p:blipFill>
          <a:blip r:embed="rId7" cstate="print"/>
          <a:srcRect l="7560" r="5501" b="5501"/>
          <a:stretch>
            <a:fillRect/>
          </a:stretch>
        </p:blipFill>
        <p:spPr>
          <a:xfrm>
            <a:off x="395536" y="2492896"/>
            <a:ext cx="1907704" cy="2073592"/>
          </a:xfrm>
          <a:prstGeom prst="rect">
            <a:avLst/>
          </a:prstGeom>
          <a:ln w="38100">
            <a:solidFill>
              <a:srgbClr val="990099"/>
            </a:solidFill>
          </a:ln>
        </p:spPr>
      </p:pic>
      <p:pic>
        <p:nvPicPr>
          <p:cNvPr id="12" name="Рисунок 11" descr="71559090_03974.jpg"/>
          <p:cNvPicPr>
            <a:picLocks noChangeAspect="1"/>
          </p:cNvPicPr>
          <p:nvPr/>
        </p:nvPicPr>
        <p:blipFill>
          <a:blip r:embed="rId8" cstate="print"/>
          <a:srcRect l="7180" t="2373" r="11610" b="2373"/>
          <a:stretch>
            <a:fillRect/>
          </a:stretch>
        </p:blipFill>
        <p:spPr>
          <a:xfrm flipH="1">
            <a:off x="2389472" y="4653136"/>
            <a:ext cx="1272998" cy="194421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07904" y="18864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Друзья  - космонавты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1763524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smtClean="0">
                <a:solidFill>
                  <a:srgbClr val="D6009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ЗАГАДКИ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темному небу рассыпан горошек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Цветной карамели из сахарной крошки,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только тогда, когда утро настанет,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 карамель та внезапно растает.</a:t>
            </a:r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79" b="7662"/>
          <a:stretch>
            <a:fillRect/>
          </a:stretch>
        </p:blipFill>
        <p:spPr>
          <a:xfrm rot="20278355">
            <a:off x="611560" y="548680"/>
            <a:ext cx="2224658" cy="1944216"/>
          </a:xfrm>
          <a:prstGeom prst="flowChartDocument">
            <a:avLst/>
          </a:prstGeom>
        </p:spPr>
      </p:pic>
      <p:sp>
        <p:nvSpPr>
          <p:cNvPr id="6" name="4-конечная звезда 5"/>
          <p:cNvSpPr/>
          <p:nvPr/>
        </p:nvSpPr>
        <p:spPr>
          <a:xfrm>
            <a:off x="7452320" y="764704"/>
            <a:ext cx="576064" cy="648072"/>
          </a:xfrm>
          <a:prstGeom prst="star4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118459">
            <a:off x="755576" y="4365104"/>
            <a:ext cx="648072" cy="576064"/>
          </a:xfrm>
          <a:prstGeom prst="star5">
            <a:avLst/>
          </a:prstGeom>
          <a:solidFill>
            <a:srgbClr val="CC009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0777237">
            <a:off x="7372694" y="5290724"/>
            <a:ext cx="576349" cy="476355"/>
          </a:xfrm>
          <a:prstGeom prst="star5">
            <a:avLst/>
          </a:prstGeom>
          <a:solidFill>
            <a:srgbClr val="FFFF00"/>
          </a:solidFill>
          <a:ln>
            <a:solidFill>
              <a:srgbClr val="D60093"/>
            </a:solidFill>
          </a:ln>
          <a:effectLst>
            <a:glow rad="101600">
              <a:srgbClr val="D6009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707904" y="5589240"/>
            <a:ext cx="302840" cy="360040"/>
          </a:xfrm>
          <a:prstGeom prst="star5">
            <a:avLst/>
          </a:prstGeom>
          <a:solidFill>
            <a:srgbClr val="FF0000"/>
          </a:solidFill>
          <a:ln>
            <a:solidFill>
              <a:srgbClr val="00CC0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7" grpId="0" animBg="1"/>
      <p:bldP spid="7" grpId="1" animBg="1"/>
      <p:bldP spid="7" grpId="2" animBg="1"/>
      <p:bldP spid="7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_glitter_graphics_01_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052736"/>
            <a:ext cx="5344151" cy="5300105"/>
          </a:xfrm>
          <a:prstGeom prst="rect">
            <a:avLst/>
          </a:prstGeom>
          <a:ln w="38100">
            <a:solidFill>
              <a:srgbClr val="D6009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43908" y="33265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ЗВЁЗДЫ</a:t>
            </a:r>
            <a:endParaRPr lang="ru-RU" sz="24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8884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D6009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 * *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Планета голубая, </a:t>
            </a:r>
            <a:br>
              <a:rPr lang="ru-RU" sz="24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Любимая, родная,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Она твоя, она моя,</a:t>
            </a:r>
            <a:br>
              <a:rPr lang="ru-RU" sz="2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называется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79" b="7662"/>
          <a:stretch>
            <a:fillRect/>
          </a:stretch>
        </p:blipFill>
        <p:spPr>
          <a:xfrm flipH="1">
            <a:off x="6228184" y="908720"/>
            <a:ext cx="2224658" cy="1944216"/>
          </a:xfrm>
          <a:prstGeom prst="flowChartDocumen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827584" y="476672"/>
            <a:ext cx="1296144" cy="1274440"/>
          </a:xfrm>
          <a:prstGeom prst="sun">
            <a:avLst/>
          </a:prstGeom>
          <a:solidFill>
            <a:srgbClr val="FFFF00"/>
          </a:solidFill>
          <a:ln w="31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771800" y="5373216"/>
            <a:ext cx="432048" cy="504056"/>
          </a:xfrm>
          <a:prstGeom prst="star4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668344" y="3645024"/>
            <a:ext cx="432048" cy="504056"/>
          </a:xfrm>
          <a:prstGeom prst="star4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2247">
            <a:off x="552927" y="4313103"/>
            <a:ext cx="504056" cy="482352"/>
          </a:xfrm>
          <a:prstGeom prst="star5">
            <a:avLst/>
          </a:prstGeom>
          <a:solidFill>
            <a:srgbClr val="990099"/>
          </a:solidFill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3073345">
            <a:off x="6671220" y="5626850"/>
            <a:ext cx="505719" cy="468326"/>
          </a:xfrm>
          <a:prstGeom prst="star5">
            <a:avLst/>
          </a:prstGeom>
          <a:solidFill>
            <a:srgbClr val="FF0000"/>
          </a:solidFill>
          <a:ln>
            <a:solidFill>
              <a:srgbClr val="0EE218"/>
            </a:solidFill>
          </a:ln>
          <a:effectLst>
            <a:glow rad="101600">
              <a:srgbClr val="0EE21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earth_plan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052736"/>
            <a:ext cx="2257056" cy="1692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rth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124744"/>
            <a:ext cx="5328592" cy="532859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87924" y="3326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ЗЕМЛЯ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48478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* * *</a:t>
            </a:r>
          </a:p>
          <a:p>
            <a:pPr algn="ctr"/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космический есть аппарат, </a:t>
            </a:r>
            <a:r>
              <a:rPr lang="ru-RU" sz="24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Сигналы на Землю он шлет всем подряд,</a:t>
            </a:r>
            <a:r>
              <a:rPr lang="ru-RU" sz="24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И как одинокий путник</a:t>
            </a:r>
            <a:br>
              <a:rPr lang="ru-RU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Летит по орбите … </a:t>
            </a:r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79" b="7662"/>
          <a:stretch>
            <a:fillRect/>
          </a:stretch>
        </p:blipFill>
        <p:spPr>
          <a:xfrm rot="873145">
            <a:off x="393297" y="357425"/>
            <a:ext cx="1512216" cy="1321585"/>
          </a:xfrm>
          <a:prstGeom prst="flowChartDocumen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 rot="1924594">
            <a:off x="5760748" y="5840659"/>
            <a:ext cx="569129" cy="572715"/>
          </a:xfrm>
          <a:prstGeom prst="star5">
            <a:avLst/>
          </a:prstGeom>
          <a:solidFill>
            <a:srgbClr val="D60093"/>
          </a:solidFill>
          <a:ln>
            <a:solidFill>
              <a:srgbClr val="92D05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67544" y="3212976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rot="1924594">
            <a:off x="7534384" y="717098"/>
            <a:ext cx="492649" cy="450685"/>
          </a:xfrm>
          <a:prstGeom prst="star5">
            <a:avLst/>
          </a:prstGeom>
          <a:solidFill>
            <a:srgbClr val="D60093"/>
          </a:solidFill>
          <a:ln>
            <a:solidFill>
              <a:srgbClr val="92D05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0510474">
            <a:off x="7944941" y="4727095"/>
            <a:ext cx="550808" cy="476745"/>
          </a:xfrm>
          <a:prstGeom prst="star5">
            <a:avLst/>
          </a:prstGeom>
          <a:solidFill>
            <a:srgbClr val="FFCC0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732PX-~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9665117">
            <a:off x="433888" y="5127508"/>
            <a:ext cx="1957974" cy="14528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68 -0.67815 C 0.55469 -0.67815 0.73143 -0.52787 0.73143 -0.34266 C 0.73143 -0.15769 0.55469 -0.00694 0.33768 -0.00694 C 0.12032 -0.00694 -0.05607 -0.15769 -0.05607 -0.34266 C -0.05607 -0.52787 0.12032 -0.67815 0.33768 -0.67815 Z " pathEditMode="relative" rAng="0" ptsTypes="fffff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67 -0.67815 C 0.55017 -0.67815 0.72361 -0.52787 0.72361 -0.34266 C 0.72361 -0.15769 0.55017 -0.00694 0.33767 -0.00694 C 0.12465 -0.00694 -0.04809 -0.15769 -0.04809 -0.34266 C -0.04809 -0.52787 0.12465 -0.67815 0.33767 -0.67815 Z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68 -0.67815 C 0.53334 -0.67815 0.69289 -0.53018 0.69289 -0.34798 C 0.69289 -0.16625 0.53334 -0.01758 0.33768 -0.01758 C 0.14184 -0.01758 -0.01666 -0.16625 -0.01666 -0.34798 C -0.01666 -0.53018 0.14184 -0.67815 0.33768 -0.67815 Z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664629" cy="4248472"/>
          </a:xfrm>
          <a:prstGeom prst="rect">
            <a:avLst/>
          </a:prstGeom>
          <a:ln w="28575">
            <a:solidFill>
              <a:srgbClr val="9900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54308" y="69269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СПУТНИК</a:t>
            </a:r>
            <a:endParaRPr lang="ru-RU" sz="2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771800" y="1412776"/>
            <a:ext cx="33843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* *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корабле воздушном,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Космическом, послушном,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Мы, обгоняя ветер,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Несемся на...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79" b="7662"/>
          <a:stretch>
            <a:fillRect/>
          </a:stretch>
        </p:blipFill>
        <p:spPr>
          <a:xfrm rot="6180000" flipH="1">
            <a:off x="6531398" y="4680877"/>
            <a:ext cx="1947911" cy="1702349"/>
          </a:xfrm>
          <a:prstGeom prst="flowChartDocument">
            <a:avLst/>
          </a:prstGeom>
        </p:spPr>
      </p:pic>
      <p:pic>
        <p:nvPicPr>
          <p:cNvPr id="4" name="Рисунок 3" descr="_1_~1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3" t="15831" b="24373"/>
          <a:stretch>
            <a:fillRect/>
          </a:stretch>
        </p:blipFill>
        <p:spPr>
          <a:xfrm>
            <a:off x="179512" y="5013176"/>
            <a:ext cx="1798282" cy="1656184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 rot="1924594">
            <a:off x="872692" y="690412"/>
            <a:ext cx="720080" cy="648072"/>
          </a:xfrm>
          <a:prstGeom prst="star5">
            <a:avLst/>
          </a:prstGeom>
          <a:solidFill>
            <a:srgbClr val="D60093"/>
          </a:solidFill>
          <a:ln>
            <a:solidFill>
              <a:srgbClr val="92D050"/>
            </a:solidFill>
          </a:ln>
          <a:effectLst>
            <a:glow rad="101600">
              <a:srgbClr val="00CC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452320" y="3212976"/>
            <a:ext cx="432048" cy="504056"/>
          </a:xfrm>
          <a:prstGeom prst="star4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20510474">
            <a:off x="3048397" y="5591190"/>
            <a:ext cx="550808" cy="476745"/>
          </a:xfrm>
          <a:prstGeom prst="star5">
            <a:avLst/>
          </a:prstGeom>
          <a:solidFill>
            <a:srgbClr val="FFCC0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46821E-6 L 0.74028 -0.69226 " pathEditMode="relative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8871150_raketa.jpg"/>
          <p:cNvPicPr>
            <a:picLocks noChangeAspect="1"/>
          </p:cNvPicPr>
          <p:nvPr/>
        </p:nvPicPr>
        <p:blipFill>
          <a:blip r:embed="rId2" cstate="print"/>
          <a:srcRect b="15322"/>
          <a:stretch>
            <a:fillRect/>
          </a:stretch>
        </p:blipFill>
        <p:spPr>
          <a:xfrm>
            <a:off x="2123728" y="1268761"/>
            <a:ext cx="5098926" cy="50605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51920" y="4046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РАКЕТА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9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452320" cy="5589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3326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СОЛНЦЕ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звезда; горячий, светящийся  огненный шар.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59832" y="1484784"/>
            <a:ext cx="30243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* *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Самый первый в Космосе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Летел с огромной скоростью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Отважный русский парень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 космонавт ….</a:t>
            </a:r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79" b="7662"/>
          <a:stretch>
            <a:fillRect/>
          </a:stretch>
        </p:blipFill>
        <p:spPr>
          <a:xfrm flipH="1">
            <a:off x="6444208" y="4437112"/>
            <a:ext cx="2224658" cy="1944216"/>
          </a:xfrm>
          <a:prstGeom prst="flowChartDocumen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 rot="20510474">
            <a:off x="816149" y="5807214"/>
            <a:ext cx="550808" cy="476745"/>
          </a:xfrm>
          <a:prstGeom prst="star5">
            <a:avLst/>
          </a:prstGeom>
          <a:solidFill>
            <a:srgbClr val="FFCC00"/>
          </a:solidFill>
          <a:ln>
            <a:solidFill>
              <a:srgbClr val="00B0F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 rot="910127">
            <a:off x="467544" y="476672"/>
            <a:ext cx="1296144" cy="1274440"/>
          </a:xfrm>
          <a:prstGeom prst="sun">
            <a:avLst/>
          </a:prstGeom>
          <a:solidFill>
            <a:srgbClr val="FFFF00"/>
          </a:solidFill>
          <a:ln w="31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172400" y="1268760"/>
            <a:ext cx="432048" cy="504056"/>
          </a:xfrm>
          <a:prstGeom prst="star4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35 -0.00024 C -0.11684 0.18173 -0.33142 0.19375 -0.47761 0.02612 C -0.62379 -0.14128 -0.6467 -0.42498 -0.52951 -0.60648 C -0.41215 -0.78821 -0.19844 -0.79977 -0.05226 -0.63237 C 0.09392 -0.46474 0.11771 -0.18174 -0.00035 -0.00024 Z " pathEditMode="relative" rAng="7842437" ptsTypes="fffff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30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6.93889E-18 -7.16763E-6 C -0.03021 0.00647 -0.06042 0.01317 -0.09045 0.02103 C -0.11007 0.02034 -0.12951 0.02057 -0.14913 0.01895 C -0.18108 0.01641 -0.21215 0.00369 -0.24288 -0.00625 C -0.24879 -0.01041 -0.25365 -0.01272 -0.26024 -0.0148 C -0.26979 -0.0229 -0.28264 -0.02151 -0.29201 -0.0296 C -0.30035 -0.03677 -0.30972 -0.04047 -0.3191 -0.0444 C -0.33542 -0.05897 -0.31059 -0.03631 -0.32865 -0.05504 C -0.3408 -0.06775 -0.35382 -0.07954 -0.36667 -0.09087 C -0.37448 -0.09758 -0.38177 -0.10798 -0.39045 -0.11215 C -0.39531 -0.12163 -0.39879 -0.12417 -0.40642 -0.13111 C -0.41927 -0.14267 -0.40399 -0.1318 -0.41424 -0.14382 C -0.41701 -0.14706 -0.42066 -0.14937 -0.42379 -0.15215 C -0.4283 -0.15608 -0.43212 -0.16255 -0.43646 -0.16694 C -0.43941 -0.17018 -0.44323 -0.17203 -0.44601 -0.1755 C -0.45208 -0.18313 -0.45886 -0.18937 -0.46511 -0.19654 C -0.47396 -0.20671 -0.48004 -0.21504 -0.49045 -0.22197 C -0.49722 -0.22637 -0.50052 -0.23353 -0.50799 -0.23677 C -0.51615 -0.24417 -0.52361 -0.24856 -0.53177 -0.25573 C -0.5349 -0.2585 -0.53646 -0.26405 -0.53976 -0.26637 C -0.54184 -0.26775 -0.54392 -0.26914 -0.54601 -0.27053 C -0.55174 -0.27862 -0.55868 -0.28486 -0.56511 -0.2918 C -0.56649 -0.29342 -0.56823 -0.29434 -0.56979 -0.29596 C -0.57101 -0.29712 -0.57309 -0.30012 -0.57309 -0.30012 " pathEditMode="relative" ptsTypes="fffffffffffffffffffffff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b3ef92be5cd8aee6bb99dbd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674899" cy="4752528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79912" y="47667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ГАГАРИН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556792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* * *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Почти что со скоростью света </a:t>
            </a:r>
            <a: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Осколок летит от планеты,</a:t>
            </a:r>
            <a: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 Земле направляясь,  летит и летит</a:t>
            </a:r>
            <a: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Небесный космический …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79" b="7662"/>
          <a:stretch>
            <a:fillRect/>
          </a:stretch>
        </p:blipFill>
        <p:spPr>
          <a:xfrm flipH="1">
            <a:off x="6516216" y="404664"/>
            <a:ext cx="2224658" cy="1944216"/>
          </a:xfrm>
          <a:prstGeom prst="flowChartDocument">
            <a:avLst/>
          </a:prstGeom>
        </p:spPr>
      </p:pic>
      <p:sp>
        <p:nvSpPr>
          <p:cNvPr id="5" name="Пятно 1 4"/>
          <p:cNvSpPr/>
          <p:nvPr/>
        </p:nvSpPr>
        <p:spPr>
          <a:xfrm>
            <a:off x="467544" y="476672"/>
            <a:ext cx="864096" cy="576064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539552" y="2852936"/>
            <a:ext cx="432048" cy="504056"/>
          </a:xfrm>
          <a:prstGeom prst="star4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4355976" y="5733256"/>
            <a:ext cx="432048" cy="504056"/>
          </a:xfrm>
          <a:prstGeom prst="star4">
            <a:avLst/>
          </a:prstGeom>
          <a:solidFill>
            <a:srgbClr val="FFFF0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3073345">
            <a:off x="1203671" y="5554842"/>
            <a:ext cx="505719" cy="468326"/>
          </a:xfrm>
          <a:prstGeom prst="star5">
            <a:avLst/>
          </a:prstGeom>
          <a:solidFill>
            <a:srgbClr val="FF0000"/>
          </a:solidFill>
          <a:ln>
            <a:solidFill>
              <a:srgbClr val="0EE218"/>
            </a:solidFill>
          </a:ln>
          <a:effectLst>
            <a:glow rad="101600">
              <a:srgbClr val="0EE21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033 0.77595 " pathEditMode="relative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meta-3_389x506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1887" t="13892" r="16981" b="2396"/>
          <a:stretch>
            <a:fillRect/>
          </a:stretch>
        </p:blipFill>
        <p:spPr>
          <a:xfrm>
            <a:off x="1115616" y="1196752"/>
            <a:ext cx="7127003" cy="5256584"/>
          </a:xfrm>
          <a:prstGeom prst="rect">
            <a:avLst/>
          </a:prstGeom>
          <a:ln w="28575">
            <a:solidFill>
              <a:srgbClr val="D60093"/>
            </a:solidFill>
          </a:ln>
        </p:spPr>
      </p:pic>
      <p:pic>
        <p:nvPicPr>
          <p:cNvPr id="2" name="Рисунок 1" descr="sikhote-alin-meteorite-7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DF8FF"/>
              </a:clrFrom>
              <a:clrTo>
                <a:srgbClr val="DDF8FF">
                  <a:alpha val="0"/>
                </a:srgbClr>
              </a:clrTo>
            </a:clrChange>
          </a:blip>
          <a:srcRect l="11286" t="5103" r="9710" b="5470"/>
          <a:stretch>
            <a:fillRect/>
          </a:stretch>
        </p:blipFill>
        <p:spPr>
          <a:xfrm>
            <a:off x="1835696" y="2996952"/>
            <a:ext cx="3456384" cy="2863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5486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МЕТЕОРИТ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559090_0397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0" t="2373" r="11610" b="2373"/>
          <a:stretch>
            <a:fillRect/>
          </a:stretch>
        </p:blipFill>
        <p:spPr>
          <a:xfrm>
            <a:off x="6588224" y="2996952"/>
            <a:ext cx="2168812" cy="3312368"/>
          </a:xfrm>
          <a:prstGeom prst="rect">
            <a:avLst/>
          </a:prstGeom>
        </p:spPr>
      </p:pic>
      <p:pic>
        <p:nvPicPr>
          <p:cNvPr id="3" name="Рисунок 2" descr="71559090_03974.jpg"/>
          <p:cNvPicPr>
            <a:picLocks noChangeAspect="1"/>
          </p:cNvPicPr>
          <p:nvPr/>
        </p:nvPicPr>
        <p:blipFill>
          <a:blip r:embed="rId3" cstate="print"/>
          <a:srcRect l="7180" t="2373" r="11610" b="2373"/>
          <a:stretch>
            <a:fillRect/>
          </a:stretch>
        </p:blipFill>
        <p:spPr>
          <a:xfrm flipH="1">
            <a:off x="683568" y="3068960"/>
            <a:ext cx="2168812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332656"/>
            <a:ext cx="151216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B0F0"/>
                </a:solidFill>
                <a:latin typeface="Comic Sans MS" pitchFamily="66" charset="0"/>
              </a:rPr>
              <a:t>МАРС</a:t>
            </a:r>
            <a:endParaRPr lang="ru-RU" sz="3600" b="1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ma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2656"/>
            <a:ext cx="1800200" cy="1800200"/>
          </a:xfrm>
          <a:prstGeom prst="rect">
            <a:avLst/>
          </a:prstGeom>
        </p:spPr>
      </p:pic>
      <p:sp>
        <p:nvSpPr>
          <p:cNvPr id="8" name="4-конечная звезда 7"/>
          <p:cNvSpPr/>
          <p:nvPr/>
        </p:nvSpPr>
        <p:spPr>
          <a:xfrm>
            <a:off x="8100392" y="1628800"/>
            <a:ext cx="504056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27584" y="2492896"/>
            <a:ext cx="504056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228184" y="1484784"/>
            <a:ext cx="504056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491880" y="980728"/>
            <a:ext cx="504056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71559090_0397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0" t="2373" r="11610" b="2373"/>
          <a:stretch>
            <a:fillRect/>
          </a:stretch>
        </p:blipFill>
        <p:spPr>
          <a:xfrm>
            <a:off x="3131840" y="1556792"/>
            <a:ext cx="3300367" cy="5040560"/>
          </a:xfrm>
          <a:prstGeom prst="rect">
            <a:avLst/>
          </a:prstGeom>
        </p:spPr>
      </p:pic>
      <p:pic>
        <p:nvPicPr>
          <p:cNvPr id="12" name="Космическая-музык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1256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1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6191250" cy="5248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76672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САТУРН</a:t>
            </a:r>
            <a:endParaRPr lang="ru-RU" sz="36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007-007-Satur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2" t="24894" r="11983" b="25319"/>
          <a:stretch>
            <a:fillRect/>
          </a:stretch>
        </p:blipFill>
        <p:spPr>
          <a:xfrm>
            <a:off x="5796136" y="332656"/>
            <a:ext cx="3086056" cy="1440160"/>
          </a:xfrm>
          <a:prstGeom prst="rect">
            <a:avLst/>
          </a:prstGeom>
        </p:spPr>
      </p:pic>
      <p:sp>
        <p:nvSpPr>
          <p:cNvPr id="8" name="4-конечная звезда 7"/>
          <p:cNvSpPr/>
          <p:nvPr/>
        </p:nvSpPr>
        <p:spPr>
          <a:xfrm>
            <a:off x="7380312" y="2636912"/>
            <a:ext cx="360040" cy="360040"/>
          </a:xfrm>
          <a:prstGeom prst="star4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99592" y="692696"/>
            <a:ext cx="360040" cy="360040"/>
          </a:xfrm>
          <a:prstGeom prst="star4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316416" y="4077072"/>
            <a:ext cx="360040" cy="36004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092280" y="5229200"/>
            <a:ext cx="360040" cy="360040"/>
          </a:xfrm>
          <a:prstGeom prst="star4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Terrestrial_planet_size_compariso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484784"/>
            <a:ext cx="6332626" cy="275469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403648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какой спортивный инвентарь похожи планеты?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Terrestrial_planet_size_compariso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484784"/>
            <a:ext cx="6332626" cy="275469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balls-for-team-sports.jpg"/>
          <p:cNvPicPr>
            <a:picLocks noChangeAspect="1"/>
          </p:cNvPicPr>
          <p:nvPr/>
        </p:nvPicPr>
        <p:blipFill>
          <a:blip r:embed="rId3" cstate="print"/>
          <a:srcRect l="30239" r="38009" b="57334"/>
          <a:stretch>
            <a:fillRect/>
          </a:stretch>
        </p:blipFill>
        <p:spPr>
          <a:xfrm>
            <a:off x="3059832" y="4797152"/>
            <a:ext cx="1512168" cy="1426443"/>
          </a:xfrm>
          <a:prstGeom prst="rect">
            <a:avLst/>
          </a:prstGeom>
        </p:spPr>
      </p:pic>
      <p:pic>
        <p:nvPicPr>
          <p:cNvPr id="5" name="Рисунок 4" descr="278ENZCA1L85KZCAOWXH81CADE3PGZCAHR0CEYCA6VW3A7CA9SM002CAYWJX0OCA9DW4OACA40H4XHCAG6SEDUCAZ4A4JHCA9JP0EYCAA26MZNCA55Z39TCAPOA4BBCAOQMK1FCA5NWUB5CAJVSM88CA0G2B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97152"/>
            <a:ext cx="1362016" cy="1368152"/>
          </a:xfrm>
          <a:prstGeom prst="rect">
            <a:avLst/>
          </a:prstGeom>
        </p:spPr>
      </p:pic>
      <p:pic>
        <p:nvPicPr>
          <p:cNvPr id="6" name="Рисунок 5" descr="20413197_600pxSoccer_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869160"/>
            <a:ext cx="1326852" cy="1322285"/>
          </a:xfrm>
          <a:prstGeom prst="rect">
            <a:avLst/>
          </a:prstGeom>
        </p:spPr>
      </p:pic>
      <p:pic>
        <p:nvPicPr>
          <p:cNvPr id="9" name="Рисунок 8" descr="balls-for-team-sport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154" r="69656" b="2616"/>
          <a:stretch>
            <a:fillRect/>
          </a:stretch>
        </p:blipFill>
        <p:spPr>
          <a:xfrm>
            <a:off x="6588224" y="5229200"/>
            <a:ext cx="936104" cy="9795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какой спортивный инвентарь похожи планеты?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ol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306022" cy="2578596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151620" y="3326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какой спортивный инвентарь похожи орбиты планет?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ol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306022" cy="2578596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4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77072"/>
            <a:ext cx="1933575" cy="238125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pool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05064"/>
            <a:ext cx="3888432" cy="248664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151620" y="3326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какой спортивный инвентарь похожи орбиты планет?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522920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Вокруг Солнца вращаются планеты.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Четыре малые планеты: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Меркурий, Венера, Земля и Марс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Четыре внешние планеты: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Юпитер, Сатурн, Уран и Нептун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" name="Рисунок 5" descr="0022-022-Solnechnaja-sistema.jpg"/>
          <p:cNvPicPr>
            <a:picLocks noChangeAspect="1"/>
          </p:cNvPicPr>
          <p:nvPr/>
        </p:nvPicPr>
        <p:blipFill>
          <a:blip r:embed="rId2" cstate="print"/>
          <a:srcRect t="21650" r="5901" b="25850"/>
          <a:stretch>
            <a:fillRect/>
          </a:stretch>
        </p:blipFill>
        <p:spPr>
          <a:xfrm>
            <a:off x="269776" y="1196752"/>
            <a:ext cx="8604448" cy="36004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тур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0" y="1196752"/>
            <a:ext cx="5715000" cy="246697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935596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Какой вид спорта напоминает изображение планеты Сатурн?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тур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500" y="1196752"/>
            <a:ext cx="5715000" cy="2466975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9_3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426716" cy="2261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312810800_hs_junior5609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36" t="70731" r="11133"/>
          <a:stretch>
            <a:fillRect/>
          </a:stretch>
        </p:blipFill>
        <p:spPr>
          <a:xfrm>
            <a:off x="1763688" y="4293096"/>
            <a:ext cx="1301016" cy="1235084"/>
          </a:xfrm>
          <a:prstGeom prst="rect">
            <a:avLst/>
          </a:prstGeom>
        </p:spPr>
      </p:pic>
      <p:pic>
        <p:nvPicPr>
          <p:cNvPr id="13" name="Рисунок 12" descr="1312810800_hs_junior56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933056"/>
            <a:ext cx="2669282" cy="26692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935596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Какой вид спорта напоминает изображение планеты Сатурн?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ssazhnyj-obruch-zdorovj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800" b="22280"/>
          <a:stretch>
            <a:fillRect/>
          </a:stretch>
        </p:blipFill>
        <p:spPr>
          <a:xfrm>
            <a:off x="6084168" y="1412776"/>
            <a:ext cx="2857500" cy="1512168"/>
          </a:xfrm>
          <a:prstGeom prst="rect">
            <a:avLst/>
          </a:prstGeom>
        </p:spPr>
      </p:pic>
      <p:pic>
        <p:nvPicPr>
          <p:cNvPr id="2" name="Рисунок 1" descr="71559090_0397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6" t="2954" r="3846" b="2523"/>
          <a:stretch>
            <a:fillRect/>
          </a:stretch>
        </p:blipFill>
        <p:spPr>
          <a:xfrm>
            <a:off x="6804248" y="188640"/>
            <a:ext cx="1728192" cy="2304256"/>
          </a:xfrm>
          <a:prstGeom prst="rect">
            <a:avLst/>
          </a:prstGeom>
        </p:spPr>
      </p:pic>
      <p:pic>
        <p:nvPicPr>
          <p:cNvPr id="3" name="Рисунок 2" descr="Cartoon-Clipart-Free-04.gif"/>
          <p:cNvPicPr>
            <a:picLocks noChangeAspect="1"/>
          </p:cNvPicPr>
          <p:nvPr/>
        </p:nvPicPr>
        <p:blipFill>
          <a:blip r:embed="rId4" cstate="print"/>
          <a:srcRect r="3611" b="3611"/>
          <a:stretch>
            <a:fillRect/>
          </a:stretch>
        </p:blipFill>
        <p:spPr>
          <a:xfrm>
            <a:off x="5220072" y="2924944"/>
            <a:ext cx="3672408" cy="3672408"/>
          </a:xfrm>
          <a:prstGeom prst="rect">
            <a:avLst/>
          </a:prstGeom>
        </p:spPr>
      </p:pic>
      <p:pic>
        <p:nvPicPr>
          <p:cNvPr id="4" name="Рисунок 3" descr="Cartoon-Clipart-Free-01.gif"/>
          <p:cNvPicPr>
            <a:picLocks noChangeAspect="1"/>
          </p:cNvPicPr>
          <p:nvPr/>
        </p:nvPicPr>
        <p:blipFill>
          <a:blip r:embed="rId5" cstate="print"/>
          <a:srcRect l="7560" r="5501" b="5501"/>
          <a:stretch>
            <a:fillRect/>
          </a:stretch>
        </p:blipFill>
        <p:spPr>
          <a:xfrm>
            <a:off x="251520" y="2996952"/>
            <a:ext cx="3312368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Хотите подружится с инопланетянами? Придумайте  какой  спортивный инвентарь  вы можете использовать, чтобы с ними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посоревноваться в быстроте и ловкости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inish-fla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132856"/>
            <a:ext cx="1449328" cy="1086996"/>
          </a:xfrm>
          <a:prstGeom prst="rect">
            <a:avLst/>
          </a:prstGeom>
        </p:spPr>
      </p:pic>
      <p:sp>
        <p:nvSpPr>
          <p:cNvPr id="10" name="Трапеция 9"/>
          <p:cNvSpPr/>
          <p:nvPr/>
        </p:nvSpPr>
        <p:spPr>
          <a:xfrm>
            <a:off x="3707904" y="3356992"/>
            <a:ext cx="1562472" cy="3284984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0"/>
            <a:endCxn id="10" idx="2"/>
          </p:cNvCxnSpPr>
          <p:nvPr/>
        </p:nvCxnSpPr>
        <p:spPr>
          <a:xfrm>
            <a:off x="4489140" y="3356992"/>
            <a:ext cx="0" cy="328498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верх 16"/>
          <p:cNvSpPr/>
          <p:nvPr/>
        </p:nvSpPr>
        <p:spPr>
          <a:xfrm>
            <a:off x="4716016" y="5949280"/>
            <a:ext cx="360040" cy="546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3995936" y="5949280"/>
            <a:ext cx="360040" cy="546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4067944" y="1772816"/>
            <a:ext cx="1764704" cy="2520280"/>
            <a:chOff x="-2340768" y="0"/>
            <a:chExt cx="2664296" cy="3336162"/>
          </a:xfrm>
        </p:grpSpPr>
        <p:pic>
          <p:nvPicPr>
            <p:cNvPr id="26" name="Рисунок 25" descr="trampoline - копия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40768" y="0"/>
              <a:ext cx="2664296" cy="3336162"/>
            </a:xfrm>
            <a:prstGeom prst="rect">
              <a:avLst/>
            </a:prstGeom>
          </p:spPr>
        </p:pic>
        <p:sp>
          <p:nvSpPr>
            <p:cNvPr id="27" name="Трапеция 26"/>
            <p:cNvSpPr/>
            <p:nvPr/>
          </p:nvSpPr>
          <p:spPr>
            <a:xfrm rot="10800000">
              <a:off x="-1332656" y="1368152"/>
              <a:ext cx="216024" cy="1296144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Трапеция 27"/>
            <p:cNvSpPr/>
            <p:nvPr/>
          </p:nvSpPr>
          <p:spPr>
            <a:xfrm rot="10440000">
              <a:off x="-1049533" y="1376349"/>
              <a:ext cx="224727" cy="1295626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020272" y="404664"/>
            <a:ext cx="1764704" cy="2520280"/>
            <a:chOff x="-2340768" y="0"/>
            <a:chExt cx="2664296" cy="3336162"/>
          </a:xfrm>
        </p:grpSpPr>
        <p:pic>
          <p:nvPicPr>
            <p:cNvPr id="9" name="Рисунок 8" descr="trampoline - копия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340768" y="0"/>
              <a:ext cx="2664296" cy="3336162"/>
            </a:xfrm>
            <a:prstGeom prst="rect">
              <a:avLst/>
            </a:prstGeom>
          </p:spPr>
        </p:pic>
        <p:sp>
          <p:nvSpPr>
            <p:cNvPr id="4" name="Трапеция 3"/>
            <p:cNvSpPr/>
            <p:nvPr/>
          </p:nvSpPr>
          <p:spPr>
            <a:xfrm rot="10800000">
              <a:off x="-1332656" y="1368152"/>
              <a:ext cx="216024" cy="1296144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Трапеция 4"/>
            <p:cNvSpPr/>
            <p:nvPr/>
          </p:nvSpPr>
          <p:spPr>
            <a:xfrm rot="10440000">
              <a:off x="-1049533" y="1376349"/>
              <a:ext cx="224727" cy="1295626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trampoline.png"/>
          <p:cNvPicPr>
            <a:picLocks noChangeAspect="1"/>
          </p:cNvPicPr>
          <p:nvPr/>
        </p:nvPicPr>
        <p:blipFill>
          <a:blip r:embed="rId3" cstate="print"/>
          <a:srcRect t="74258"/>
          <a:stretch>
            <a:fillRect/>
          </a:stretch>
        </p:blipFill>
        <p:spPr>
          <a:xfrm>
            <a:off x="3779911" y="3501008"/>
            <a:ext cx="2537921" cy="967752"/>
          </a:xfrm>
          <a:prstGeom prst="rect">
            <a:avLst/>
          </a:prstGeom>
        </p:spPr>
      </p:pic>
      <p:pic>
        <p:nvPicPr>
          <p:cNvPr id="7" name="Рисунок 6" descr="trampoline.png"/>
          <p:cNvPicPr>
            <a:picLocks noChangeAspect="1"/>
          </p:cNvPicPr>
          <p:nvPr/>
        </p:nvPicPr>
        <p:blipFill>
          <a:blip r:embed="rId3" cstate="print"/>
          <a:srcRect b="25742"/>
          <a:stretch>
            <a:fillRect/>
          </a:stretch>
        </p:blipFill>
        <p:spPr>
          <a:xfrm>
            <a:off x="2123728" y="3140968"/>
            <a:ext cx="2857143" cy="2376264"/>
          </a:xfrm>
          <a:prstGeom prst="rect">
            <a:avLst/>
          </a:prstGeom>
        </p:spPr>
      </p:pic>
      <p:pic>
        <p:nvPicPr>
          <p:cNvPr id="11" name="Рисунок 10" descr="trampoline.png"/>
          <p:cNvPicPr>
            <a:picLocks noChangeAspect="1"/>
          </p:cNvPicPr>
          <p:nvPr/>
        </p:nvPicPr>
        <p:blipFill>
          <a:blip r:embed="rId3" cstate="print"/>
          <a:srcRect b="24539"/>
          <a:stretch>
            <a:fillRect/>
          </a:stretch>
        </p:blipFill>
        <p:spPr>
          <a:xfrm rot="452345">
            <a:off x="5320250" y="1534171"/>
            <a:ext cx="1959615" cy="1656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404664"/>
            <a:ext cx="3744416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Прыжки в невесомости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trampolin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258" b="9161"/>
          <a:stretch>
            <a:fillRect/>
          </a:stretch>
        </p:blipFill>
        <p:spPr>
          <a:xfrm>
            <a:off x="5724128" y="5661248"/>
            <a:ext cx="3419872" cy="1008112"/>
          </a:xfrm>
          <a:prstGeom prst="rect">
            <a:avLst/>
          </a:prstGeom>
        </p:spPr>
      </p:pic>
      <p:pic>
        <p:nvPicPr>
          <p:cNvPr id="17" name="Рисунок 16" descr="Cartoon-Clipart-Free-01.gif"/>
          <p:cNvPicPr>
            <a:picLocks noChangeAspect="1"/>
          </p:cNvPicPr>
          <p:nvPr/>
        </p:nvPicPr>
        <p:blipFill>
          <a:blip r:embed="rId4" cstate="print"/>
          <a:srcRect l="6267" r="2854" b="5988"/>
          <a:stretch>
            <a:fillRect/>
          </a:stretch>
        </p:blipFill>
        <p:spPr>
          <a:xfrm>
            <a:off x="395536" y="332656"/>
            <a:ext cx="2088232" cy="2160240"/>
          </a:xfrm>
          <a:prstGeom prst="rect">
            <a:avLst/>
          </a:prstGeom>
        </p:spPr>
      </p:pic>
      <p:pic>
        <p:nvPicPr>
          <p:cNvPr id="8" name="Рисунок 7" descr="71559090_0397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63" t="3507" r="16040" b="3507"/>
          <a:stretch>
            <a:fillRect/>
          </a:stretch>
        </p:blipFill>
        <p:spPr>
          <a:xfrm flipH="1">
            <a:off x="7452319" y="3645024"/>
            <a:ext cx="1516559" cy="2645911"/>
          </a:xfrm>
          <a:prstGeom prst="rect">
            <a:avLst/>
          </a:prstGeom>
        </p:spPr>
      </p:pic>
      <p:pic>
        <p:nvPicPr>
          <p:cNvPr id="18" name="Рисунок 17" descr="961-4 - копи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3717032"/>
            <a:ext cx="1717606" cy="2808311"/>
          </a:xfrm>
          <a:prstGeom prst="rect">
            <a:avLst/>
          </a:prstGeom>
        </p:spPr>
      </p:pic>
      <p:pic>
        <p:nvPicPr>
          <p:cNvPr id="19" name="Рисунок 18" descr="trampoline.png"/>
          <p:cNvPicPr>
            <a:picLocks noChangeAspect="1"/>
          </p:cNvPicPr>
          <p:nvPr/>
        </p:nvPicPr>
        <p:blipFill>
          <a:blip r:embed="rId3" cstate="print"/>
          <a:srcRect t="74258"/>
          <a:stretch>
            <a:fillRect/>
          </a:stretch>
        </p:blipFill>
        <p:spPr>
          <a:xfrm>
            <a:off x="251520" y="5805264"/>
            <a:ext cx="2857143" cy="823736"/>
          </a:xfrm>
          <a:prstGeom prst="rect">
            <a:avLst/>
          </a:prstGeom>
        </p:spPr>
      </p:pic>
      <p:pic>
        <p:nvPicPr>
          <p:cNvPr id="13" name="Рисунок 12" descr="trampolin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258" b="3239"/>
          <a:stretch>
            <a:fillRect/>
          </a:stretch>
        </p:blipFill>
        <p:spPr>
          <a:xfrm>
            <a:off x="6876256" y="2204864"/>
            <a:ext cx="1979712" cy="748414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95536" y="3509904"/>
            <a:ext cx="2304256" cy="3348096"/>
            <a:chOff x="-2340768" y="0"/>
            <a:chExt cx="2664296" cy="3336162"/>
          </a:xfrm>
        </p:grpSpPr>
        <p:pic>
          <p:nvPicPr>
            <p:cNvPr id="34" name="Рисунок 33" descr="trampoline - копия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340768" y="0"/>
              <a:ext cx="2664296" cy="3336162"/>
            </a:xfrm>
            <a:prstGeom prst="rect">
              <a:avLst/>
            </a:prstGeom>
          </p:spPr>
        </p:pic>
        <p:sp>
          <p:nvSpPr>
            <p:cNvPr id="35" name="Трапеция 34"/>
            <p:cNvSpPr/>
            <p:nvPr/>
          </p:nvSpPr>
          <p:spPr>
            <a:xfrm rot="10800000">
              <a:off x="-1332656" y="1368152"/>
              <a:ext cx="216024" cy="1296144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Трапеция 35"/>
            <p:cNvSpPr/>
            <p:nvPr/>
          </p:nvSpPr>
          <p:spPr>
            <a:xfrm rot="10440000">
              <a:off x="-1049533" y="1376349"/>
              <a:ext cx="224727" cy="1295626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TATM2CAX3J9RDCA0DLEQ9CAES5PTJCAI2GJGPCA2X7129CA81JY93CACLV0SXCAWUKBJ5CAIHV44SCABMM155CA9YVYSECADDRXAHCAS1EWOFCAKINIKGCAWOA75VCANCN37MCA1QPD4ZCA3LVTV4CAGN7LPV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573423">
            <a:off x="4127213" y="765985"/>
            <a:ext cx="1180646" cy="1135669"/>
          </a:xfrm>
          <a:prstGeom prst="rect">
            <a:avLst/>
          </a:prstGeom>
        </p:spPr>
      </p:pic>
      <p:pic>
        <p:nvPicPr>
          <p:cNvPr id="12" name="Рисунок 11" descr="9537 - копия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3212976"/>
            <a:ext cx="2464143" cy="3218013"/>
          </a:xfrm>
          <a:prstGeom prst="rect">
            <a:avLst/>
          </a:prstGeom>
        </p:spPr>
      </p:pic>
      <p:pic>
        <p:nvPicPr>
          <p:cNvPr id="14" name="Рисунок 13" descr="9537 - копия (3)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0099"/>
              </a:clrFrom>
              <a:clrTo>
                <a:srgbClr val="FF0099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04248" y="2924944"/>
            <a:ext cx="2141969" cy="3727583"/>
          </a:xfrm>
          <a:prstGeom prst="rect">
            <a:avLst/>
          </a:prstGeom>
        </p:spPr>
      </p:pic>
      <p:pic>
        <p:nvPicPr>
          <p:cNvPr id="15" name="Рисунок 14" descr="balls-for-team-sport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39" r="38009" b="57334"/>
          <a:stretch>
            <a:fillRect/>
          </a:stretch>
        </p:blipFill>
        <p:spPr>
          <a:xfrm>
            <a:off x="4139952" y="3861048"/>
            <a:ext cx="1368152" cy="1290591"/>
          </a:xfrm>
          <a:prstGeom prst="rect">
            <a:avLst/>
          </a:prstGeom>
        </p:spPr>
      </p:pic>
      <p:pic>
        <p:nvPicPr>
          <p:cNvPr id="19" name="Рисунок 18" descr="Cartoon-Clipart-Free-01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 r="5501" b="5501"/>
          <a:stretch>
            <a:fillRect/>
          </a:stretch>
        </p:blipFill>
        <p:spPr>
          <a:xfrm>
            <a:off x="539552" y="692696"/>
            <a:ext cx="2088232" cy="2269817"/>
          </a:xfrm>
          <a:prstGeom prst="rect">
            <a:avLst/>
          </a:prstGeom>
        </p:spPr>
      </p:pic>
      <p:pic>
        <p:nvPicPr>
          <p:cNvPr id="20" name="Рисунок 19" descr="Cartoon-Clipart-Free-04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1" b="3611"/>
          <a:stretch>
            <a:fillRect/>
          </a:stretch>
        </p:blipFill>
        <p:spPr>
          <a:xfrm>
            <a:off x="6516216" y="548680"/>
            <a:ext cx="2420888" cy="24208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31840" y="2636912"/>
            <a:ext cx="3096344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Игра в парах в мяч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4427984" y="6381328"/>
            <a:ext cx="792088" cy="4766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65 -0.08254 C 0.02431 -0.09549 0.06059 -0.11422 0.104 -0.11422 C 0.16806 -0.11422 0.22031 -0.0948 0.22031 -0.07006 C 0.22031 -0.0622 0.21493 -0.0548 0.20452 -0.04832 C 0.20625 -0.04832 0.00365 0.04948 0.00365 0.0504 C 0.00365 0.04948 -0.19913 -0.04832 -0.19739 -0.04832 C -0.20781 -0.0548 -0.21284 -0.0622 -0.21284 -0.07006 C -0.21284 -0.0948 -0.16111 -0.11422 -0.09514 -0.11422 C -0.05347 -0.11422 -0.01719 -0.09549 0.00365 -0.08254 Z " pathEditMode="relative" rAng="0" ptsTypes="fffffffff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64 -0.08254 C 0.02621 -0.09318 0.0658 -0.10821 0.11319 -0.10821 C 0.18298 -0.10821 0.2401 -0.09248 0.2401 -0.0726 C 0.2401 -0.06613 0.2342 -0.06035 0.22274 -0.05503 C 0.22465 -0.05503 0.00364 0.02405 0.00364 0.02474 C 0.00364 0.02405 -0.21736 -0.05503 -0.21563 -0.05503 C -0.22691 -0.06035 -0.2323 -0.06613 -0.2323 -0.0726 C -0.2323 -0.09248 -0.1757 -0.10821 -0.104 -0.10821 C -0.05868 -0.10821 -0.0191 -0.09318 0.00364 -0.08254 Z " pathEditMode="relative" rAng="0" ptsTypes="fffffffff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9653E-6 C 0.02118 -0.02751 0.05816 -0.06659 0.10226 -0.06659 C 0.16736 -0.06659 0.22066 -0.02589 0.22066 0.02567 C 0.22066 0.04231 0.2151 0.05757 0.20451 0.07122 C 0.20625 0.07122 0 0.27584 0 0.27746 C 0 0.27584 -0.20642 0.07122 -0.20469 0.07122 C -0.21528 0.05757 -0.22031 0.04231 -0.22031 0.02567 C -0.22031 -0.02589 -0.16753 -0.06659 -0.10052 -0.06659 C -0.05816 -0.06659 -0.02118 -0.02751 0 -2.19653E-6 Z " pathEditMode="relative" rAng="0" ptsTypes="fffffffff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185E-6 C 0.02135 -0.02544 0.0585 -0.06197 0.10295 -0.06197 C 0.16875 -0.06197 0.22239 -0.02405 0.22239 0.02428 C 0.22239 0.03954 0.21684 0.05387 0.2059 0.06659 C 0.20781 0.06659 3.61111E-6 0.25757 3.61111E-6 0.25919 C 3.61111E-6 0.25757 -0.20782 0.06659 -0.20591 0.06659 C -0.21684 0.05387 -0.2217 0.03954 -0.2217 0.02428 C -0.2217 -0.02405 -0.16893 -0.06197 -0.10105 -0.06197 C -0.05851 -0.06197 -0.02153 -0.02544 3.61111E-6 1.6185E-6 Z " pathEditMode="relative" rAng="0" ptsTypes="fffffffff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9big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531118" cy="1463662"/>
          </a:xfrm>
          <a:prstGeom prst="rect">
            <a:avLst/>
          </a:prstGeom>
        </p:spPr>
      </p:pic>
      <p:pic>
        <p:nvPicPr>
          <p:cNvPr id="6" name="Рисунок 5" descr="57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319303"/>
            <a:ext cx="573240" cy="1538697"/>
          </a:xfrm>
          <a:prstGeom prst="rect">
            <a:avLst/>
          </a:prstGeom>
        </p:spPr>
      </p:pic>
      <p:pic>
        <p:nvPicPr>
          <p:cNvPr id="7" name="Рисунок 6" descr="619big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531118" cy="1463662"/>
          </a:xfrm>
          <a:prstGeom prst="rect">
            <a:avLst/>
          </a:prstGeom>
        </p:spPr>
      </p:pic>
      <p:pic>
        <p:nvPicPr>
          <p:cNvPr id="8" name="Рисунок 7" descr="619big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2656"/>
            <a:ext cx="531118" cy="1463662"/>
          </a:xfrm>
          <a:prstGeom prst="rect">
            <a:avLst/>
          </a:prstGeom>
        </p:spPr>
      </p:pic>
      <p:pic>
        <p:nvPicPr>
          <p:cNvPr id="9" name="Рисунок 8" descr="619big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531118" cy="1463662"/>
          </a:xfrm>
          <a:prstGeom prst="rect">
            <a:avLst/>
          </a:prstGeom>
        </p:spPr>
      </p:pic>
      <p:pic>
        <p:nvPicPr>
          <p:cNvPr id="10" name="Рисунок 9" descr="619big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1700808"/>
            <a:ext cx="531118" cy="1463662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3600000" flipV="1">
            <a:off x="3628003" y="1524982"/>
            <a:ext cx="239232" cy="11176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3600000" flipV="1">
            <a:off x="7732459" y="1020927"/>
            <a:ext cx="239232" cy="11176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000000">
            <a:off x="5932260" y="1885023"/>
            <a:ext cx="239232" cy="11176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57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86978"/>
            <a:ext cx="576064" cy="1546278"/>
          </a:xfrm>
          <a:prstGeom prst="rect">
            <a:avLst/>
          </a:prstGeom>
        </p:spPr>
      </p:pic>
      <p:pic>
        <p:nvPicPr>
          <p:cNvPr id="25" name="Рисунок 24" descr="57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301207"/>
            <a:ext cx="573240" cy="1538697"/>
          </a:xfrm>
          <a:prstGeom prst="rect">
            <a:avLst/>
          </a:prstGeom>
        </p:spPr>
      </p:pic>
      <p:pic>
        <p:nvPicPr>
          <p:cNvPr id="26" name="Рисунок 25" descr="57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403002"/>
            <a:ext cx="576064" cy="15462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63888" y="3501008"/>
            <a:ext cx="4968552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Эстафета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«Летающие тарелки»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космос обруч - копия.png"/>
          <p:cNvPicPr>
            <a:picLocks noChangeAspect="1"/>
          </p:cNvPicPr>
          <p:nvPr/>
        </p:nvPicPr>
        <p:blipFill>
          <a:blip r:embed="rId4" cstate="print"/>
          <a:srcRect r="-405" b="2564"/>
          <a:stretch>
            <a:fillRect/>
          </a:stretch>
        </p:blipFill>
        <p:spPr>
          <a:xfrm>
            <a:off x="323528" y="3933056"/>
            <a:ext cx="3045808" cy="2475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3608" y="3068960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МАРШ!!!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kosmos30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692696"/>
            <a:ext cx="2295784" cy="1440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3167 C 0.01528 0.03398 0.01562 0.03745 0.02222 0.04023 C 0.03923 0.05502 0.05017 0.05526 0.07135 0.05711 C 0.0835 0.05502 0.09409 0.05063 0.10625 0.04855 C 0.11753 0.0437 0.10382 0.0504 0.11736 0.04023 C 0.12413 0.03514 0.13819 0.03306 0.146 0.02959 C 0.15069 0.02751 0.15555 0.02543 0.16024 0.02335 C 0.16337 0.02196 0.16979 0.01896 0.16979 0.01896 C 0.17691 0.00994 0.18576 0.00601 0.19357 -0.00208 C 0.20034 -0.00925 0.20712 -0.01665 0.21423 -0.02336 C 0.2184 -0.03168 0.22517 -0.03422 0.23177 -0.04024 C 0.246 -0.05295 0.2592 -0.06174 0.27621 -0.06544 C 0.29705 -0.07561 0.33941 -0.06821 0.35399 -0.06775 C 0.36076 -0.06451 0.36771 -0.06405 0.37465 -0.06128 C 0.37778 -0.06012 0.38403 -0.05711 0.38403 -0.05711 C 0.38923 -0.05041 0.39548 -0.04555 0.40156 -0.04024 C 0.40625 -0.03607 0.40989 -0.03029 0.41423 -0.02544 C 0.41927 -0.02012 0.42708 -0.01041 0.43177 -0.00417 C 0.44219 0.00971 0.42708 -0.00486 0.43958 0.00624 C 0.44496 0.01664 0.45191 0.02497 0.45868 0.03375 C 0.46632 0.0437 0.45677 0.03815 0.46666 0.04231 C 0.46944 0.04485 0.4717 0.04855 0.47465 0.05063 C 0.48177 0.05549 0.49062 0.05711 0.49844 0.05919 C 0.50642 0.05849 0.51441 0.05826 0.52222 0.05711 C 0.52934 0.05618 0.53437 0.04739 0.54132 0.04439 C 0.55087 0.0356 0.55798 0.02358 0.56823 0.01687 C 0.57083 0.01341 0.57291 0.00855 0.57621 0.00624 C 0.57951 0.00416 0.58437 0.00115 0.58732 -0.00208 C 0.59548 -0.0111 0.58819 -0.00694 0.59687 -0.01064 C 0.6033 -0.01642 0.6085 -0.0222 0.6158 -0.02544 C 0.62222 -0.03353 0.62812 -0.03515 0.63646 -0.03815 C 0.63802 -0.03954 0.63958 -0.04139 0.64132 -0.04232 C 0.64548 -0.04417 0.65399 -0.04648 0.65399 -0.04648 C 0.67864 -0.04509 0.6967 -0.04347 0.71909 -0.03376 C 0.72222 -0.0296 0.72534 -0.02521 0.72847 -0.02104 C 0.73212 -0.01596 0.7375 -0.01341 0.74132 -0.00856 C 0.74427 0.00393 0.75156 0.01734 0.75555 0.02959 C 0.76128 0.04693 0.76545 0.0682 0.76823 0.0867 C 0.76979 0.11005 0.7743 0.14751 0.75712 0.16277 C 0.7533 0.1704 0.73923 0.18497 0.73177 0.18797 C 0.7243 0.19768 0.71128 0.19861 0.70156 0.203 C 0.65034 0.20023 0.67604 0.20578 0.65555 0.19861 C 0.64375 0.19445 0.65451 0.19884 0.63958 0.19213 C 0.63802 0.19167 0.63489 0.19029 0.63489 0.19029 C 0.62795 0.18104 0.61892 0.16901 0.60955 0.16485 C 0.60503 0.1593 0.60034 0.15445 0.59514 0.15005 C 0.58698 0.13364 0.57656 0.12 0.56823 0.10358 C 0.56701 0.10104 0.56493 0.09965 0.56354 0.09734 C 0.56111 0.09341 0.55712 0.08439 0.55712 0.08439 C 0.55469 0.07098 0.55677 0.07861 0.54913 0.06335 C 0.54809 0.06127 0.546 0.05711 0.546 0.05711 C 0.54253 0.04277 0.54687 0.05872 0.54132 0.04439 C 0.53784 0.0356 0.53715 0.02867 0.53177 0.02104 C 0.52882 0.00948 0.51892 -0.00232 0.51267 -0.01064 C 0.49774 -0.03052 0.48403 -0.05341 0.46666 -0.06983 C 0.46215 -0.07885 0.45521 -0.08393 0.44913 -0.09087 C 0.43889 -0.10243 0.42517 -0.12347 0.41267 -0.12902 C 0.40573 -0.13573 0.39844 -0.13943 0.39045 -0.14382 C 0.38819 -0.14498 0.38611 -0.14636 0.38403 -0.14798 C 0.38246 -0.14914 0.38107 -0.15122 0.37934 -0.15214 C 0.37378 -0.15538 0.36909 -0.15677 0.36354 -0.15862 C 0.35798 -0.16555 0.35017 -0.16925 0.34288 -0.17133 C 0.32812 -0.17064 0.31319 -0.17087 0.29844 -0.16902 C 0.29653 -0.16879 0.29531 -0.16602 0.29357 -0.16486 C 0.28559 -0.15954 0.27795 -0.14937 0.26979 -0.1459 C 0.26146 -0.1385 0.25416 -0.13018 0.246 -0.12255 C 0.24184 -0.11422 0.23698 -0.11052 0.23177 -0.10359 C 0.23038 -0.10174 0.22969 -0.09919 0.22847 -0.09734 C 0.21701 -0.08024 0.2118 -0.07561 0.20625 -0.05295 C 0.20364 -0.04232 0.20104 -0.03168 0.19844 -0.02104 C 0.19739 -0.01688 0.19514 -0.00856 0.19514 -0.00856 C 0.19219 0.01502 0.1875 0.05433 0.17778 0.07375 C 0.17326 0.09849 0.16041 0.09826 0.14444 0.10358 C 0.14305 0.10335 0.11805 0.10081 0.11423 0.09942 C 0.11024 0.09803 0.10694 0.09456 0.10312 0.09294 C 0.09809 0.08832 0.09288 0.08624 0.08732 0.08254 C 0.08333 0.07468 0.07673 0.07075 0.06979 0.06774 C 0.06302 0.05826 0.071 0.06797 0.0618 0.06127 C 0.05225 0.05433 0.04514 0.04277 0.03489 0.03815 C 0.03125 0.03306 0.02778 0.02982 0.02378 0.02543 C 0.0158 0.01664 0.00937 0.00624 3.88889E-6 4.27746E-6 " pathEditMode="relative" ptsTypes="ffffffffffffffffffffffffffffffffffffffffffffffffffffffffffffffffffffffffffffffffA">
                                      <p:cBhvr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05202E-6 C 0.00486 -0.01017 0.01458 -0.01872 0.02222 -0.02543 C 0.02482 -0.0356 0.03333 -0.04161 0.03802 -0.05086 C 0.04878 -0.07213 0.04705 -0.09618 0.06823 -0.10566 C 0.07187 -0.11074 0.07743 -0.11398 0.08246 -0.11629 C 0.08663 -0.11814 0.09514 -0.12046 0.09514 -0.12046 C 0.15573 -0.11768 0.1243 -0.12277 0.15399 -0.11005 C 0.16146 -0.09942 0.16684 -0.08647 0.17465 -0.07606 C 0.17517 -0.07398 0.17534 -0.07167 0.17621 -0.06982 C 0.17812 -0.06543 0.18125 -0.06196 0.18246 -0.0571 C 0.18732 -0.03837 0.1934 -0.02196 0.2 -0.00416 C 0.20295 0.00394 0.20416 0.0148 0.20625 0.02313 C 0.20729 0.02752 0.21076 0.03006 0.21267 0.03376 C 0.21458 0.04186 0.21788 0.05087 0.22222 0.05712 C 0.22465 0.06683 0.225 0.07353 0.23021 0.08024 C 0.23333 0.09295 0.23802 0.10058 0.246 0.10775 C 0.25139 0.11908 0.27083 0.13504 0.2809 0.13943 C 0.32725 0.13365 0.30347 0.14382 0.32222 0.12671 C 0.33038 0.11931 0.32916 0.12648 0.33646 0.11191 C 0.34045 0.10382 0.34409 0.09712 0.34757 0.08879 C 0.34948 0.0844 0.35399 0.07608 0.35399 0.07608 C 0.35816 0.0592 0.3625 0.04232 0.36666 0.02544 C 0.36875 0.01689 0.36979 0.00602 0.37465 7.05202E-6 C 0.37656 -0.01017 0.37899 -0.01849 0.38246 -0.02751 C 0.3842 -0.03213 0.38489 -0.04022 0.38576 -0.04439 C 0.38802 -0.05502 0.39097 -0.06566 0.39357 -0.07606 C 0.39618 -0.0867 0.39653 -0.10242 0.40312 -0.11005 C 0.41128 -0.11953 0.41857 -0.123 0.42847 -0.12693 C 0.43159 -0.12809 0.43489 -0.1297 0.43802 -0.13109 C 0.43958 -0.13179 0.44288 -0.13317 0.44288 -0.13317 C 0.46076 -0.13063 0.45382 -0.1304 0.46666 -0.12485 C 0.47673 -0.11537 0.47708 -0.11074 0.4809 -0.09525 C 0.48212 -0.09063 0.48455 -0.08693 0.48576 -0.08254 C 0.48889 -0.07051 0.49062 -0.05826 0.49357 -0.04647 C 0.50052 -0.01872 0.50555 0.01157 0.50955 0.04024 C 0.51128 0.05226 0.5118 0.06428 0.51423 0.07608 C 0.51632 0.08671 0.51962 0.09735 0.52222 0.10775 C 0.52344 0.11261 0.52639 0.12324 0.52847 0.12671 C 0.53194 0.13249 0.53732 0.13619 0.54132 0.14151 C 0.54392 0.14498 0.54566 0.15053 0.54913 0.15215 C 0.55225 0.15353 0.55555 0.15492 0.55868 0.15631 C 0.56736 0.16001 0.58576 0.1607 0.58576 0.1607 C 0.59271 0.15908 0.59913 0.15862 0.60469 0.15215 C 0.60746 0.14891 0.61267 0.14151 0.61267 0.14151 C 0.61649 0.12625 0.61094 0.14521 0.61909 0.12902 C 0.621 0.12509 0.62187 0.12024 0.62378 0.11631 C 0.62969 0.0918 0.6335 0.0666 0.63958 0.04232 C 0.64114 0.02845 0.64271 0.01342 0.646 7.05202E-6 C 0.64844 -0.03676 0.65451 -0.08207 0.63802 -0.11421 C 0.6335 -0.13202 0.61649 -0.15283 0.60312 -0.15861 C 0.60156 -0.15999 0.60017 -0.16161 0.59844 -0.16277 C 0.59687 -0.16369 0.59496 -0.16369 0.59357 -0.16485 C 0.59236 -0.16601 0.59166 -0.16809 0.59045 -0.16924 C 0.5875 -0.17179 0.5842 -0.17364 0.5809 -0.17548 C 0.57778 -0.17733 0.57135 -0.17965 0.57135 -0.17965 C 0.56475 -0.1889 0.55347 -0.19028 0.54444 -0.19236 C 0.5151 -0.19121 0.4901 -0.19491 0.46354 -0.18173 C 0.45555 -0.17155 0.44427 -0.16462 0.43489 -0.15653 C 0.42743 -0.15005 0.42517 -0.13687 0.41909 -0.12901 C 0.41475 -0.12346 0.41684 -0.12624 0.41267 -0.12046 C 0.41041 -0.11167 0.40694 -0.10288 0.40312 -0.09525 C 0.39982 -0.07699 0.40399 -0.09525 0.39844 -0.08046 C 0.39739 -0.07768 0.39583 -0.06797 0.39514 -0.06566 C 0.39219 -0.05525 0.38958 -0.04462 0.38732 -0.03375 C 0.38316 -0.01387 0.38941 -0.03953 0.38246 -0.01271 C 0.38194 -0.01063 0.3809 -0.00647 0.3809 -0.00647 C 0.37882 0.0111 0.37378 0.02706 0.37135 0.0444 C 0.36892 0.06197 0.36771 0.07978 0.3651 0.09712 C 0.36302 0.11076 0.36128 0.13319 0.35069 0.14151 C 0.33975 0.14983 0.32309 0.14821 0.31111 0.15215 C 0.2901 0.1503 0.27864 0.14729 0.26024 0.13943 C 0.25503 0.13249 0.25017 0.1244 0.246 0.11631 C 0.24409 0.10868 0.24132 0.09295 0.24132 0.09295 C 0.24253 0.06359 0.246 0.03723 0.24913 0.00833 C 0.24774 -0.01918 0.246 -0.03884 0.23802 -0.06335 C 0.23576 -0.07005 0.23455 -0.07837 0.23177 -0.08462 C 0.22257 -0.10473 0.23507 -0.06913 0.22534 -0.09525 C 0.22205 -0.10427 0.22604 -0.09918 0.22066 -0.10774 C 0.21666 -0.11421 0.21163 -0.12022 0.20798 -0.12693 C 0.19878 -0.14404 0.18871 -0.16462 0.17291 -0.17132 C 0.16649 -0.1771 0.15972 -0.17849 0.15243 -0.18173 C 0.13871 -0.18103 0.12482 -0.18127 0.11111 -0.17965 C 0.10781 -0.17918 0.10469 -0.17687 0.10156 -0.17548 C 0.0934 -0.17202 0.08194 -0.17109 0.07465 -0.16485 C 0.07014 -0.16092 0.06632 -0.15583 0.0618 -0.15213 C 0.06041 -0.15098 0.0585 -0.15098 0.05712 -0.15005 C 0.05538 -0.1489 0.05399 -0.14728 0.05243 -0.14589 C 0.04791 -0.13733 0.04305 -0.1304 0.03646 -0.12485 C 0.03541 -0.12277 0.03455 -0.12046 0.03333 -0.11837 C 0.03194 -0.11606 0.02969 -0.11468 0.02847 -0.11213 C 0.0276 -0.11028 0.02778 -0.10774 0.02691 -0.10566 C 0.01736 -0.083 0.02639 -0.10728 0.01909 -0.09294 C 0.01371 -0.08207 0.01163 -0.06982 0.00625 -0.05918 C 0.00347 -0.03283 -0.00035 -0.00855 -0.01424 0.01064 C -0.0165 0.0185 -0.02101 0.02197 -0.02379 0.0296 C -0.02709 0.03862 -0.02344 0.03353 -0.02709 0.03793 " pathEditMode="relative" ptsTypes="fffffffffffffffffffffffffffffffffffffffffffffffffffffffffffffffffffffffffffffffffffffffffffffffA">
                                      <p:cBhvr>
                                        <p:cTn id="1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9653E-6 C 0.00313 0.00416 0.00643 0.00856 0.00955 0.01272 C 0.01111 0.0148 0.01424 0.01919 0.01424 0.01919 C 0.01702 0.03029 0.01459 0.02382 0.02379 0.03607 C 0.03073 0.04532 0.0382 0.05711 0.04757 0.06127 C 0.04809 0.06336 0.04792 0.06613 0.04913 0.06775 C 0.05209 0.07168 0.06927 0.08717 0.07292 0.08879 C 0.08681 0.10729 0.11406 0.10867 0.13177 0.11006 C 0.17431 0.10705 0.14861 0.11099 0.16979 0.10151 C 0.18038 0.0874 0.16875 0.10104 0.17934 0.09318 C 0.18993 0.08532 0.19931 0.07445 0.20955 0.06567 C 0.21389 0.05642 0.21997 0.04833 0.22535 0.04023 C 0.22778 0.03653 0.23125 0.03376 0.23334 0.0296 C 0.2375 0.02127 0.24306 0.00971 0.24913 0.0044 C 0.25313 -0.0037 0.26233 -0.01849 0.26823 -0.0252 C 0.27465 -0.03237 0.28264 -0.0393 0.28733 -0.04855 C 0.29306 -0.06011 0.30278 -0.0719 0.31268 -0.07607 C 0.3224 -0.08462 0.3316 -0.09456 0.34288 -0.09919 C 0.34757 -0.10104 0.35712 -0.10358 0.35712 -0.10358 C 0.36285 -0.10289 0.36875 -0.10289 0.37448 -0.1015 C 0.38368 -0.09919 0.3908 -0.08693 0.39844 -0.08023 C 0.40729 -0.06219 0.41823 -0.0474 0.42691 -0.02959 C 0.43611 -0.01086 0.44462 0.01295 0.45868 0.02544 C 0.46198 0.03862 0.47222 0.04948 0.4809 0.05711 C 0.48594 0.06752 0.4934 0.07422 0.5 0.08255 C 0.50486 0.09549 0.50122 0.08925 0.51268 0.09942 C 0.5158 0.1022 0.51702 0.10844 0.52066 0.11006 C 0.52622 0.1126 0.52865 0.11677 0.53334 0.12046 C 0.53768 0.12393 0.54288 0.12648 0.54757 0.12902 C 0.55608 0.13388 0.56198 0.13642 0.57136 0.13966 C 0.57153 0.13966 0.58386 0.14359 0.58403 0.14382 C 0.59653 0.15191 0.61042 0.15538 0.62379 0.1607 C 0.65278 0.17203 0.6809 0.18336 0.71111 0.18821 C 0.72778 0.19561 0.75139 0.18474 0.76823 0.17757 C 0.7717 0.17411 0.77674 0.16971 0.77934 0.16486 C 0.78993 0.1452 0.77448 0.16717 0.78733 0.15006 C 0.79115 0.13503 0.79531 0.12 0.8 0.10567 C 0.80278 0.09711 0.80469 0.07838 0.80469 0.07838 C 0.80417 0.06289 0.80399 0.04717 0.80313 0.03168 C 0.80226 0.01573 0.78768 0.00301 0.77934 -0.00624 C 0.77761 -0.00809 0.77656 -0.01133 0.77448 -0.01271 C 0.7684 -0.01688 0.76077 -0.01572 0.75399 -0.01688 C 0.74132 -0.01618 0.72847 -0.01664 0.7158 -0.0148 C 0.71302 -0.01433 0.71059 -0.01156 0.70781 -0.0104 C 0.69879 -0.00624 0.68976 -0.00231 0.6809 0.00208 C 0.66788 0.00856 0.65434 0.01133 0.64115 0.01688 C 0.61024 0.01573 0.58455 0.01619 0.55556 0.00648 C 0.54601 -2.19653E-6 0.53577 -0.00185 0.52691 -0.0104 C 0.52014 -0.01688 0.5132 -0.02335 0.50625 -0.02959 C 0.50052 -0.03491 0.4974 -0.04138 0.49045 -0.04439 C 0.48281 -0.05456 0.47535 -0.06381 0.46667 -0.0719 C 0.4566 -0.09086 0.47049 -0.06612 0.45868 -0.08231 C 0.45382 -0.08878 0.45382 -0.09156 0.44757 -0.09711 C 0.44167 -0.10913 0.4349 -0.1119 0.42691 -0.12254 C 0.41649 -0.13641 0.40486 -0.14844 0.39202 -0.15838 C 0.38906 -0.16069 0.38698 -0.16462 0.38403 -0.16693 C 0.37917 -0.17063 0.37205 -0.17572 0.36667 -0.17757 C 0.3625 -0.17919 0.35399 -0.18173 0.35399 -0.18173 C 0.34861 -0.18104 0.34306 -0.18173 0.33802 -0.17965 C 0.33438 -0.17803 0.33212 -0.17271 0.32847 -0.1711 C 0.32188 -0.16809 0.30781 -0.16046 0.30313 -0.15422 C 0.29236 -0.13988 0.30452 -0.15144 0.29358 -0.13942 C 0.28212 -0.12647 0.27344 -0.11399 0.26511 -0.09711 C 0.26024 -0.08717 0.25139 -0.08138 0.24601 -0.0719 C 0.24011 -0.06173 0.23386 -0.05133 0.22691 -0.04231 C 0.22431 -0.03167 0.21858 -0.02058 0.21268 -0.01271 C 0.21024 -0.00231 0.19601 0.01711 0.18889 0.02336 C 0.18386 0.03283 0.17604 0.03931 0.17136 0.04879 C 0.16563 0.06012 0.15608 0.07607 0.14601 0.08046 C 0.14132 0.08971 0.13611 0.09203 0.12847 0.09526 C 0.11632 0.09457 0.10417 0.09457 0.09202 0.09318 C 0.08524 0.09249 0.07622 0.08278 0.07136 0.07838 C 0.05938 0.06775 0.04827 0.05388 0.03802 0.04023 C 0.03247 0.03283 0.03073 0.02243 0.02535 0.0148 C 0.02292 0.00509 0.02257 -0.00162 0.01736 -0.00832 C 0.01597 -0.01387 0.01354 -0.02566 0.00955 -0.02751 C 0.00399 -0.02982 0.0059 -0.02797 0.00313 -0.03167 " pathEditMode="relative" ptsTypes="ffffffffffffffffffffffffffffffffffffffffffffffffffffffffffffffffffffffffffffA"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7" grpId="0" animBg="1"/>
      <p:bldP spid="27" grpId="1" animBg="1"/>
      <p:bldP spid="17" grpId="0" animBg="1"/>
      <p:bldP spid="1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820" y="15567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Космическая </a:t>
            </a:r>
            <a:r>
              <a:rPr lang="ru-RU" sz="3600" b="1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МУЗЫКА</a:t>
            </a:r>
            <a:endParaRPr lang="ru-RU" sz="3600" b="1" i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Космическая-музыка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412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1075-Se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73" y="1628800"/>
            <a:ext cx="8668454" cy="4876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00" y="332656"/>
            <a:ext cx="9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ЗЕМЛЯ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Мир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Голубая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планета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Единственная планета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известная человеку,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населённое живыми существами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 descr="600px-NASA_Earth_America_20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132856"/>
            <a:ext cx="3875248" cy="387524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mt_73_22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572000" cy="3429000"/>
          </a:xfrm>
          <a:prstGeom prst="rect">
            <a:avLst/>
          </a:prstGeom>
        </p:spPr>
      </p:pic>
      <p:pic>
        <p:nvPicPr>
          <p:cNvPr id="3" name="Рисунок 2" descr="732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64502"/>
            <a:ext cx="4104456" cy="30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Люди всегда хотели понять, что находится  за пределами Земли, мечтали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исследовать космос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этого были созданы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искусственные спутники Земли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космические аппараты, вращающиеся вокруг Земли.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Первый в мире ИСЗ «Спутник-1» запущен в СССР 4 окт. 1957 года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509120"/>
            <a:ext cx="4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Спутники бывают разные: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спутники связи, метеорологические спутники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(погода),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военные спутники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(разведка)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исследовательские спутники.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8 L 1.07882 -1.0487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1F4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4464496" cy="63257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1340768"/>
            <a:ext cx="34563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Сергей Павлович Королёв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 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ученый, создатель ракетно-космической техники. Благодаря его идеям был осуществлён запуск первого искусственного спутника Земли и первого космонавта Юрия Гагарина.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Чтобы отправить в космос человека, ученые должны были убедиться в безопасности полета. Помочь им в этом были призваны лучшие друзья людей - собаки.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ik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813300" cy="3911600"/>
          </a:xfrm>
          <a:prstGeom prst="rect">
            <a:avLst/>
          </a:prstGeom>
        </p:spPr>
      </p:pic>
      <p:pic>
        <p:nvPicPr>
          <p:cNvPr id="3" name="Рисунок 2" descr="1282306779_137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402832" cy="332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437112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3 ноября 1957 советские ученые отправили в космической пространство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первое живое существо – собаку Лайку.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Эта обыкновенная дворняга стала одной из самых знаменитых жертв науки.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620688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Собаки Белка и Стрелка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стали первыми животными, которые пробыли на орбите более суток и благополучно вернулись домой  (19 августа 1960). Кроме них в составе экипажа были 40 лабораторных мышей, 2 белые крысы, насекомые, растения и некоторые виды микробов.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792648_1236628510_gagarin_sk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4676075" cy="37876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vostok1-launch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744416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54868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Юрий Алексеевич Гагарин стал первым космонавтом совершившим полет вокруг Земли.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День полёта Гагарина в космос был объявлен праздником — Днём космонавтики.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79715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апреля 1961 года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космодрома Байконур впервые в мире стартовал космический корабль «Восток» с человеком на борту.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656</Words>
  <Application>Microsoft Office PowerPoint</Application>
  <PresentationFormat>Экран (4:3)</PresentationFormat>
  <Paragraphs>79</Paragraphs>
  <Slides>46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231</cp:revision>
  <dcterms:created xsi:type="dcterms:W3CDTF">2012-03-30T17:03:43Z</dcterms:created>
  <dcterms:modified xsi:type="dcterms:W3CDTF">2013-05-20T18:08:11Z</dcterms:modified>
</cp:coreProperties>
</file>