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7" r:id="rId3"/>
    <p:sldId id="280" r:id="rId4"/>
    <p:sldId id="263" r:id="rId5"/>
    <p:sldId id="267" r:id="rId6"/>
    <p:sldId id="279" r:id="rId7"/>
    <p:sldId id="268" r:id="rId8"/>
    <p:sldId id="269" r:id="rId9"/>
    <p:sldId id="271" r:id="rId10"/>
    <p:sldId id="272" r:id="rId11"/>
    <p:sldId id="274" r:id="rId12"/>
    <p:sldId id="276" r:id="rId13"/>
    <p:sldId id="277" r:id="rId14"/>
    <p:sldId id="278" r:id="rId15"/>
    <p:sldId id="264" r:id="rId16"/>
    <p:sldId id="26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рекомендации учителя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  <c:pt idx="1">
                  <c:v>70</c:v>
                </c:pt>
                <c:pt idx="2">
                  <c:v>70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предпочтения семьи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70</c:v>
                </c:pt>
                <c:pt idx="1">
                  <c:v>15</c:v>
                </c:pt>
                <c:pt idx="2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желание ребёнка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20</c:v>
                </c:pt>
                <c:pt idx="1">
                  <c:v>15</c:v>
                </c:pt>
                <c:pt idx="2">
                  <c:v>25</c:v>
                </c:pt>
              </c:numCache>
            </c:numRef>
          </c:val>
        </c:ser>
        <c:dLbls/>
        <c:shape val="box"/>
        <c:axId val="199121920"/>
        <c:axId val="199148288"/>
        <c:axId val="0"/>
      </c:bar3DChart>
      <c:catAx>
        <c:axId val="199121920"/>
        <c:scaling>
          <c:orientation val="minMax"/>
        </c:scaling>
        <c:axPos val="b"/>
        <c:numFmt formatCode="General" sourceLinked="0"/>
        <c:tickLblPos val="nextTo"/>
        <c:crossAx val="199148288"/>
        <c:crosses val="autoZero"/>
        <c:auto val="1"/>
        <c:lblAlgn val="ctr"/>
        <c:lblOffset val="100"/>
      </c:catAx>
      <c:valAx>
        <c:axId val="199148288"/>
        <c:scaling>
          <c:orientation val="minMax"/>
        </c:scaling>
        <c:axPos val="l"/>
        <c:majorGridlines/>
        <c:numFmt formatCode="General" sourceLinked="1"/>
        <c:tickLblPos val="nextTo"/>
        <c:crossAx val="19912192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оценки нужны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15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оценки не нужны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95</c:v>
                </c:pt>
                <c:pt idx="1">
                  <c:v>85</c:v>
                </c:pt>
                <c:pt idx="2">
                  <c:v>90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/>
        <c:shape val="pyramid"/>
        <c:axId val="198812032"/>
        <c:axId val="198813568"/>
        <c:axId val="0"/>
      </c:bar3DChart>
      <c:catAx>
        <c:axId val="198812032"/>
        <c:scaling>
          <c:orientation val="minMax"/>
        </c:scaling>
        <c:axPos val="b"/>
        <c:numFmt formatCode="General" sourceLinked="0"/>
        <c:tickLblPos val="nextTo"/>
        <c:crossAx val="198813568"/>
        <c:crosses val="autoZero"/>
        <c:auto val="1"/>
        <c:lblAlgn val="ctr"/>
        <c:lblOffset val="100"/>
      </c:catAx>
      <c:valAx>
        <c:axId val="198813568"/>
        <c:scaling>
          <c:orientation val="minMax"/>
        </c:scaling>
        <c:axPos val="l"/>
        <c:majorGridlines/>
        <c:numFmt formatCode="General" sourceLinked="1"/>
        <c:tickLblPos val="nextTo"/>
        <c:crossAx val="19881203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познавательно, читаем и обсуждаем всей семьёй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60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сложное, много непонятного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</c:v>
                </c:pt>
                <c:pt idx="1">
                  <c:v>30</c:v>
                </c:pt>
                <c:pt idx="2">
                  <c:v>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 времени познакомиться, доверяю школе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  <c:pt idx="2">
                  <c:v>20</c:v>
                </c:pt>
              </c:numCache>
            </c:numRef>
          </c:val>
        </c:ser>
        <c:dLbls/>
        <c:shape val="cylinder"/>
        <c:axId val="207135872"/>
        <c:axId val="207137408"/>
        <c:axId val="0"/>
      </c:bar3DChart>
      <c:catAx>
        <c:axId val="207135872"/>
        <c:scaling>
          <c:orientation val="minMax"/>
        </c:scaling>
        <c:axPos val="b"/>
        <c:numFmt formatCode="General" sourceLinked="0"/>
        <c:tickLblPos val="nextTo"/>
        <c:crossAx val="207137408"/>
        <c:crosses val="autoZero"/>
        <c:auto val="1"/>
        <c:lblAlgn val="ctr"/>
        <c:lblOffset val="100"/>
      </c:catAx>
      <c:valAx>
        <c:axId val="207137408"/>
        <c:scaling>
          <c:orientation val="minMax"/>
        </c:scaling>
        <c:axPos val="l"/>
        <c:majorGridlines/>
        <c:numFmt formatCode="General" sourceLinked="1"/>
        <c:tickLblPos val="nextTo"/>
        <c:crossAx val="207135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649186955078918"/>
          <c:y val="0.13955552432830851"/>
          <c:w val="0.36350813044921115"/>
          <c:h val="0.72088895134338304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предмет полезный и своевременный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65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предмет лучше преподавать в старших классах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30</c:v>
                </c:pt>
                <c:pt idx="1">
                  <c:v>20</c:v>
                </c:pt>
                <c:pt idx="2">
                  <c:v>35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предмет способствует укреплению семейный отношений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предмет бесполезный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10</c:v>
                </c:pt>
              </c:numCache>
            </c:numRef>
          </c:val>
        </c:ser>
        <c:dLbls/>
        <c:shape val="box"/>
        <c:axId val="207076352"/>
        <c:axId val="207160064"/>
        <c:axId val="0"/>
      </c:bar3DChart>
      <c:catAx>
        <c:axId val="207076352"/>
        <c:scaling>
          <c:orientation val="minMax"/>
        </c:scaling>
        <c:axPos val="b"/>
        <c:numFmt formatCode="General" sourceLinked="0"/>
        <c:tickLblPos val="nextTo"/>
        <c:crossAx val="207160064"/>
        <c:crosses val="autoZero"/>
        <c:auto val="1"/>
        <c:lblAlgn val="ctr"/>
        <c:lblOffset val="100"/>
      </c:catAx>
      <c:valAx>
        <c:axId val="207160064"/>
        <c:scaling>
          <c:orientation val="minMax"/>
        </c:scaling>
        <c:axPos val="l"/>
        <c:majorGridlines/>
        <c:numFmt formatCode="General" sourceLinked="1"/>
        <c:tickLblPos val="nextTo"/>
        <c:crossAx val="207076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7053586294792724"/>
          <c:y val="0.11952992103558961"/>
          <c:w val="0.42023691675218805"/>
          <c:h val="0.7890004845377655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Помощь в подготовке д\з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70</c:v>
                </c:pt>
                <c:pt idx="2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Участие в праздниках, проектах, олимпиадах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30</c:v>
                </c:pt>
                <c:pt idx="1">
                  <c:v>25</c:v>
                </c:pt>
                <c:pt idx="2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Постоянный контакт с учителем по поводу нравственного становления ребёнка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нет сотрудничества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ОПК</c:v>
                </c:pt>
                <c:pt idx="1">
                  <c:v>ОМРК</c:v>
                </c:pt>
                <c:pt idx="2">
                  <c:v>СЭ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15</c:v>
                </c:pt>
              </c:numCache>
            </c:numRef>
          </c:val>
        </c:ser>
        <c:dLbls/>
        <c:shape val="pyramid"/>
        <c:axId val="216020096"/>
        <c:axId val="216021632"/>
        <c:axId val="0"/>
      </c:bar3DChart>
      <c:catAx>
        <c:axId val="216020096"/>
        <c:scaling>
          <c:orientation val="minMax"/>
        </c:scaling>
        <c:axPos val="b"/>
        <c:numFmt formatCode="General" sourceLinked="0"/>
        <c:tickLblPos val="nextTo"/>
        <c:crossAx val="216021632"/>
        <c:crosses val="autoZero"/>
        <c:auto val="1"/>
        <c:lblAlgn val="ctr"/>
        <c:lblOffset val="100"/>
      </c:catAx>
      <c:valAx>
        <c:axId val="216021632"/>
        <c:scaling>
          <c:orientation val="minMax"/>
        </c:scaling>
        <c:axPos val="l"/>
        <c:majorGridlines/>
        <c:numFmt formatCode="General" sourceLinked="1"/>
        <c:tickLblPos val="nextTo"/>
        <c:crossAx val="216020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25100928489623"/>
          <c:y val="1.6836195965366927E-2"/>
          <c:w val="0.32454383229850925"/>
          <c:h val="0.91169901300563039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BD352-4E4E-4CC5-8B56-97DA307D95E9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899D4-ABE4-4278-B73D-C2B01DDBBE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91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899D4-ABE4-4278-B73D-C2B01DDBBE5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0045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3FCF6-E4A3-4A33-B8DA-3CB638FB4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985CC-79A4-468B-8547-602C839377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2D36D-6F5A-492F-B320-A5FC3379A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96B1B-D74C-4CF7-B235-B068A5D9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5BEF1-DB45-4FCE-8805-4F2CEEC4B2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8707-3120-4194-A8AB-FA13CB045F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D362C-E3E5-4A95-90D9-A5AB30E15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10958-4416-4A29-9433-F6ED0CA5F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E3A0A-579B-4616-AAFB-AFE275EA1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12731-6A56-4CD2-B20E-4D0A55958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08774-E6AA-44D5-9CF9-96E40AB34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2D8B4-ED05-4842-B9F1-B93CD6ECE2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0FA2B-8585-435E-BF78-D79E5934323D}" type="datetimeFigureOut">
              <a:rPr lang="ru-RU" smtClean="0"/>
              <a:pPr/>
              <a:t>21.07.2013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247DC-216E-4F8B-BC7C-C2F5F6B22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13BE1C-1884-4AE6-878B-05A698891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ARD"/>
          <p:cNvPicPr>
            <a:picLocks noChangeAspect="1" noChangeArrowheads="1"/>
          </p:cNvPicPr>
          <p:nvPr/>
        </p:nvPicPr>
        <p:blipFill>
          <a:blip r:embed="rId3" cstate="print">
            <a:lum bright="36000"/>
          </a:blip>
          <a:srcRect/>
          <a:stretch>
            <a:fillRect/>
          </a:stretch>
        </p:blipFill>
        <p:spPr bwMode="auto">
          <a:xfrm>
            <a:off x="0" y="30163"/>
            <a:ext cx="9144000" cy="68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928926" y="857232"/>
            <a:ext cx="564360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Введение нового предмета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ОРКСЭ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и опыт организации 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взаимодействия  с родителями.</a:t>
            </a:r>
          </a:p>
          <a:p>
            <a:pPr algn="ctr"/>
            <a:endParaRPr lang="ru-RU" sz="3200" b="1" dirty="0">
              <a:solidFill>
                <a:srgbClr val="C00000"/>
              </a:solidFill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Из опыта работы школ Выборгского района Санкт-Петербурга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Результаты мониторинга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вопрос: Ваше отношение к </a:t>
            </a:r>
            <a:r>
              <a:rPr lang="ru-RU" sz="2800" dirty="0" err="1" smtClean="0">
                <a:solidFill>
                  <a:srgbClr val="C00000"/>
                </a:solidFill>
              </a:rPr>
              <a:t>безоценочному</a:t>
            </a:r>
            <a:r>
              <a:rPr lang="ru-RU" sz="2800" dirty="0" smtClean="0">
                <a:solidFill>
                  <a:srgbClr val="C00000"/>
                </a:solidFill>
              </a:rPr>
              <a:t> обучению</a:t>
            </a:r>
          </a:p>
        </p:txBody>
      </p:sp>
      <p:pic>
        <p:nvPicPr>
          <p:cNvPr id="7172" name="Picture 11" descr="Мальчикбезфон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856915" cy="1738313"/>
          </a:xfrm>
          <a:noFill/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28625" y="1600200"/>
          <a:ext cx="825817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Результаты мониторинга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вопрос: Ваша оценка учебного пособия</a:t>
            </a:r>
          </a:p>
        </p:txBody>
      </p:sp>
      <p:pic>
        <p:nvPicPr>
          <p:cNvPr id="7172" name="Picture 11" descr="Мальчикбезфон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856915" cy="1738313"/>
          </a:xfrm>
          <a:noFill/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571500" y="1500188"/>
          <a:ext cx="828675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Результаты мониторинга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вопрос: оценка предмета</a:t>
            </a:r>
          </a:p>
        </p:txBody>
      </p:sp>
      <p:pic>
        <p:nvPicPr>
          <p:cNvPr id="7172" name="Picture 11" descr="Мальчикбезфон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856915" cy="1738313"/>
          </a:xfrm>
          <a:noFill/>
        </p:spPr>
      </p:pic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428625" y="1600200"/>
          <a:ext cx="825817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Результаты мониторинга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вопрос: Сотрудничество Вашей семьи со школой выражается…</a:t>
            </a:r>
          </a:p>
        </p:txBody>
      </p:sp>
      <p:pic>
        <p:nvPicPr>
          <p:cNvPr id="7172" name="Picture 11" descr="Мальчикбезфон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856915" cy="1738313"/>
          </a:xfrm>
          <a:noFill/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500034" y="1571612"/>
          <a:ext cx="8186737" cy="4811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Резюме: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4740277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Курс ОРКСЭ имеет реальную основу для эффективного сотрудничества с семьёй,  обладает большим потенциалом для пропаганды семейных ценностей, гармонизации детско-родительских отношений, профилактики конфликтного поведения. 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 введением курса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ОРКСЭ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расширяются возможности формирования нравственного   здоровья  нации.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ARD"/>
          <p:cNvPicPr>
            <a:picLocks noChangeAspect="1" noChangeArrowheads="1"/>
          </p:cNvPicPr>
          <p:nvPr/>
        </p:nvPicPr>
        <p:blipFill>
          <a:blip r:embed="rId2" cstate="print">
            <a:lum bright="36000"/>
          </a:blip>
          <a:srcRect/>
          <a:stretch>
            <a:fillRect/>
          </a:stretch>
        </p:blipFill>
        <p:spPr bwMode="auto">
          <a:xfrm>
            <a:off x="0" y="30163"/>
            <a:ext cx="9144000" cy="682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2339975" y="549275"/>
            <a:ext cx="6264275" cy="3959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endParaRPr lang="ru-RU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800000"/>
              </a:solidFill>
              <a:latin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4678" y="1357298"/>
            <a:ext cx="46313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Спасибо за внимание,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      Успехов в работе!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5715016"/>
            <a:ext cx="53142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Баглай Наталья Петровна,</a:t>
            </a:r>
          </a:p>
          <a:p>
            <a:pPr algn="ctr"/>
            <a:r>
              <a:rPr lang="ru-RU" dirty="0" smtClean="0"/>
              <a:t> учитель, методист ГБОУ СОШ №76 Санкт-Петербург</a:t>
            </a:r>
          </a:p>
          <a:p>
            <a:pPr algn="ctr"/>
            <a:r>
              <a:rPr lang="ru-RU" dirty="0" smtClean="0"/>
              <a:t>2013 год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Из Национальной  доктрины образования Российской федерации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36504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Система образования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призвана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обеспечить: 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- историческую преемственность поколений, сохранение, распространение и развитие национальной культуры, воспитание бережного отношения к историческому и культурному наследию народов России; </a:t>
            </a: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- воспитание патриотов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России,…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обладающих высокой нравственностью и проявляющих национальную и религиозную терпимость, уважительное отношение к языкам, традициям и культуре других народов</a:t>
            </a:r>
            <a:r>
              <a:rPr lang="ru-RU" sz="2400" dirty="0" smtClean="0"/>
              <a:t>;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                   </a:t>
            </a:r>
            <a:r>
              <a:rPr lang="ru-RU" sz="1800" dirty="0" smtClean="0">
                <a:solidFill>
                  <a:srgbClr val="C00000"/>
                </a:solidFill>
              </a:rPr>
              <a:t>Постановление Правительства РФ №754  2000 г.</a:t>
            </a:r>
            <a:endParaRPr lang="ru-RU" sz="2400" dirty="0" smtClean="0"/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Специфика введения ОРКСЭ</a:t>
            </a:r>
            <a:br>
              <a:rPr lang="ru-RU" sz="3200" b="1" dirty="0" smtClean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 в Петербурге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2011-2012 учебный год – введение апробации курса в 21 ОУ Петербурга</a:t>
            </a:r>
          </a:p>
          <a:p>
            <a:r>
              <a:rPr lang="ru-RU" sz="2800" dirty="0" smtClean="0"/>
              <a:t>Ведение курса в 5-х классах прошедшими курсы повышения квалификации учителями –предметниками из старшей школы.</a:t>
            </a:r>
          </a:p>
          <a:p>
            <a:r>
              <a:rPr lang="ru-RU" sz="2800" dirty="0" smtClean="0"/>
              <a:t>Февраль 2012 принятие решения о введении курса ОРКСЭ  с нового учебного года в 4-х классах</a:t>
            </a:r>
          </a:p>
          <a:p>
            <a:r>
              <a:rPr lang="ru-RU" sz="2800" dirty="0" smtClean="0"/>
              <a:t>Подготовка новой генерации педагогов в сжатые сроки, преимущественно из учителей начальной школы</a:t>
            </a:r>
            <a:endParaRPr lang="ru-RU" sz="28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72774"/>
            <a:ext cx="91440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Традиционные формы работы с родителями</a:t>
            </a:r>
          </a:p>
        </p:txBody>
      </p:sp>
      <p:pic>
        <p:nvPicPr>
          <p:cNvPr id="6" name="Содержимое 5" descr="SAM_431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508104" y="1526554"/>
            <a:ext cx="3450362" cy="51845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683568" y="1340769"/>
            <a:ext cx="7056783" cy="1224136"/>
          </a:xfrm>
        </p:spPr>
        <p:txBody>
          <a:bodyPr/>
          <a:lstStyle/>
          <a:p>
            <a:r>
              <a:rPr lang="ru-RU" sz="2400" b="1" i="1" dirty="0" smtClean="0">
                <a:solidFill>
                  <a:srgbClr val="002060"/>
                </a:solidFill>
              </a:rPr>
              <a:t>Помощь в подготовке д\з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Семейное творчество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Documents and Settings\БНП\Рабочий стол\семья\IMG_02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864106">
            <a:off x="118596" y="2914820"/>
            <a:ext cx="4412891" cy="365019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-282268" y="82549"/>
            <a:ext cx="9429784" cy="725470"/>
          </a:xfrm>
        </p:spPr>
        <p:txBody>
          <a:bodyPr/>
          <a:lstStyle/>
          <a:p>
            <a:pPr algn="l"/>
            <a:r>
              <a:rPr lang="ru-RU" sz="3200" dirty="0" smtClean="0"/>
              <a:t>           </a:t>
            </a:r>
            <a:r>
              <a:rPr lang="ru-RU" sz="3200" b="1" dirty="0" smtClean="0">
                <a:solidFill>
                  <a:srgbClr val="C00000"/>
                </a:solidFill>
              </a:rPr>
              <a:t>Традиционные формы работы </a:t>
            </a:r>
            <a:r>
              <a:rPr lang="ru-RU" sz="3200" b="1" dirty="0">
                <a:solidFill>
                  <a:srgbClr val="C00000"/>
                </a:solidFill>
              </a:rPr>
              <a:t/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 smtClean="0">
                <a:solidFill>
                  <a:srgbClr val="C00000"/>
                </a:solidFill>
              </a:rPr>
              <a:t>                       родителями</a:t>
            </a:r>
          </a:p>
        </p:txBody>
      </p:sp>
      <p:pic>
        <p:nvPicPr>
          <p:cNvPr id="6" name="Содержимое 5" descr="IMG_028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 rot="4818519">
            <a:off x="-258079" y="2357291"/>
            <a:ext cx="4736865" cy="31500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C:\Documents and Settings\БНП\Рабочий стол\семья\IMG_06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9635" y="1460592"/>
            <a:ext cx="4574718" cy="339937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7" name="Picture 3" descr="C:\Documents and Settings\БНП\Рабочий стол\семья\IMG_04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118974">
            <a:off x="2277322" y="4001636"/>
            <a:ext cx="4024625" cy="26763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755576" y="96319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i="1" dirty="0">
                <a:solidFill>
                  <a:srgbClr val="002060"/>
                </a:solidFill>
              </a:rPr>
              <a:t>Участие в праздниках и других </a:t>
            </a:r>
            <a:r>
              <a:rPr lang="ru-RU" b="1" i="1" dirty="0" err="1">
                <a:solidFill>
                  <a:srgbClr val="002060"/>
                </a:solidFill>
              </a:rPr>
              <a:t>социо</a:t>
            </a:r>
            <a:r>
              <a:rPr lang="ru-RU" b="1" i="1" dirty="0">
                <a:solidFill>
                  <a:srgbClr val="002060"/>
                </a:solidFill>
              </a:rPr>
              <a:t>-культурных событиях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Новые формы сотрудничества: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0" y="857232"/>
            <a:ext cx="9358346" cy="564357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Участие в олимпиадном движении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Школьная олимпиада Кирилла и Мефодия с 2012г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(</a:t>
            </a:r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торжественное завершение курса ОРКСЭ в конце 4  класса</a:t>
            </a:r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)</a:t>
            </a:r>
            <a:endParaRPr lang="ru-RU" sz="24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Всероссийская олимпиада по основам православной культуры и светской этике </a:t>
            </a: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с</a:t>
            </a:r>
            <a:r>
              <a:rPr lang="ru-RU" sz="2400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2012г</a:t>
            </a: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.</a:t>
            </a:r>
          </a:p>
          <a:p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з</a:t>
            </a: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аочный домашний тур</a:t>
            </a:r>
            <a:endParaRPr lang="ru-RU" b="1" dirty="0" smtClean="0">
              <a:solidFill>
                <a:schemeClr val="accent1">
                  <a:lumMod val="25000"/>
                </a:schemeClr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школьный тур</a:t>
            </a:r>
          </a:p>
          <a:p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муниципальный </a:t>
            </a: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Comic Sans MS" pitchFamily="66" charset="0"/>
              </a:rPr>
              <a:t>тур</a:t>
            </a:r>
            <a:endParaRPr lang="ru-RU" dirty="0" smtClean="0">
              <a:solidFill>
                <a:schemeClr val="accent1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Первая межшкольная олимпиада «САМСОН»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   г. Петербург с 2013г.</a:t>
            </a:r>
          </a:p>
          <a:p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Новые формы сотрудничества: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Мониторинги «Отношение к новому предмету ОРКСЭ»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В ходе апробации курса в 2011-2012 году в школе проводились дважды мониторинги отношения к предмету  родителей и детей.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В ходе внедрения нового предмета в  феврале 2013 года проведён мониторинг отношения родителей 4-х классов к  новому предмету.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dirty="0" smtClean="0"/>
              <a:t>Анкета для родителей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429420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i="1" dirty="0" smtClean="0">
                <a:latin typeface="Calibri"/>
                <a:ea typeface="Calibri"/>
                <a:cs typeface="Times New Roman"/>
              </a:rPr>
              <a:t>Уважаемые родители!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600" i="1" dirty="0" smtClean="0">
                <a:latin typeface="Calibri"/>
                <a:ea typeface="Calibri"/>
                <a:cs typeface="Times New Roman"/>
              </a:rPr>
              <a:t>         Ваши дети, учащиеся 4 –</a:t>
            </a:r>
            <a:r>
              <a:rPr lang="ru-RU" sz="1600" i="1" dirty="0" err="1" smtClean="0">
                <a:latin typeface="Calibri"/>
                <a:ea typeface="Calibri"/>
                <a:cs typeface="Times New Roman"/>
              </a:rPr>
              <a:t>х</a:t>
            </a:r>
            <a:r>
              <a:rPr lang="ru-RU" sz="1600" i="1" dirty="0" smtClean="0">
                <a:latin typeface="Calibri"/>
                <a:ea typeface="Calibri"/>
                <a:cs typeface="Times New Roman"/>
              </a:rPr>
              <a:t> классов в 2012-2013 учебном году приступили к изучению нового школьного предмета – «Основы религиозной культуры и светской этики» (ОРКСЭ). Администрация школы просит Вас ответить на вопросы анкеты для совершенствования учебного процесса, т.к. Ваше мнение очень значимо для нас.   Спасибо за сотрудничество! 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Какой модуль изучает Ваш ребёнок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  <a:p>
            <a:pPr marL="22860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i="1" dirty="0" smtClean="0">
                <a:latin typeface="Calibri"/>
                <a:ea typeface="Calibri"/>
                <a:cs typeface="Times New Roman"/>
              </a:rPr>
              <a:t>2.</a:t>
            </a: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На выбор модуля для изучения повлияло: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Calibri"/>
                <a:ea typeface="Calibri"/>
                <a:cs typeface="Times New Roman"/>
              </a:rPr>
              <a:t>3.</a:t>
            </a: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Ваше отношение к </a:t>
            </a:r>
            <a:r>
              <a:rPr lang="ru-RU" sz="2400" b="1" i="1" dirty="0" err="1" smtClean="0">
                <a:latin typeface="Calibri"/>
                <a:ea typeface="Calibri"/>
                <a:cs typeface="Times New Roman"/>
              </a:rPr>
              <a:t>безоценочному</a:t>
            </a: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 обучению: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14346" y="4357694"/>
            <a:ext cx="9358346" cy="1623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latin typeface="Calibri"/>
                <a:ea typeface="Calibri"/>
                <a:cs typeface="Times New Roman"/>
              </a:rPr>
              <a:t>4. </a:t>
            </a: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Ваша оценка учебного пособия: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400" i="1" dirty="0" smtClean="0">
                <a:latin typeface="Calibri"/>
                <a:ea typeface="Calibri"/>
                <a:cs typeface="Times New Roman"/>
              </a:rPr>
              <a:t>    </a:t>
            </a: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5. Ваша оценка нового предмета: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Calibri"/>
                <a:ea typeface="Calibri"/>
                <a:cs typeface="Times New Roman"/>
              </a:rPr>
              <a:t>    6. Сотрудничество  Вашей семьи и школы при   изучении  ОРКСЭ:</a:t>
            </a:r>
            <a:endParaRPr lang="ru-RU" sz="2400" dirty="0" smtClean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dirty="0" smtClean="0">
                <a:solidFill>
                  <a:srgbClr val="C00000"/>
                </a:solidFill>
              </a:rPr>
              <a:t>Результаты мониторинга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вопрос: На выбор модуля для изучения повлияло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357188" y="1600200"/>
          <a:ext cx="832961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2" name="Picture 11" descr="Мальчикбезфон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856915" cy="1738313"/>
          </a:xfr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442</Words>
  <Application>Microsoft Office PowerPoint</Application>
  <PresentationFormat>Экран (4:3)</PresentationFormat>
  <Paragraphs>65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Оформление по умолчанию</vt:lpstr>
      <vt:lpstr>Слайд 1</vt:lpstr>
      <vt:lpstr>Из Национальной  доктрины образования Российской федерации </vt:lpstr>
      <vt:lpstr>Специфика введения ОРКСЭ  в Петербурге</vt:lpstr>
      <vt:lpstr>Традиционные формы работы с родителями</vt:lpstr>
      <vt:lpstr>           Традиционные формы работы                         родителями</vt:lpstr>
      <vt:lpstr>Новые формы сотрудничества:</vt:lpstr>
      <vt:lpstr>Новые формы сотрудничества:</vt:lpstr>
      <vt:lpstr>Анкета для родителей</vt:lpstr>
      <vt:lpstr>Результаты мониторинга вопрос: На выбор модуля для изучения повлияло</vt:lpstr>
      <vt:lpstr>Результаты мониторинга вопрос: Ваше отношение к безоценочному обучению</vt:lpstr>
      <vt:lpstr>Результаты мониторинга вопрос: Ваша оценка учебного пособия</vt:lpstr>
      <vt:lpstr>Результаты мониторинга вопрос: оценка предмета</vt:lpstr>
      <vt:lpstr>Результаты мониторинга вопрос: Сотрудничество Вашей семьи со школой выражается…</vt:lpstr>
      <vt:lpstr>Резюме: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БНП</dc:creator>
  <cp:lastModifiedBy>история</cp:lastModifiedBy>
  <cp:revision>57</cp:revision>
  <dcterms:created xsi:type="dcterms:W3CDTF">2013-03-13T05:36:13Z</dcterms:created>
  <dcterms:modified xsi:type="dcterms:W3CDTF">2013-07-21T13:10:19Z</dcterms:modified>
</cp:coreProperties>
</file>